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60" r:id="rId4"/>
    <p:sldId id="265" r:id="rId5"/>
    <p:sldId id="261" r:id="rId6"/>
    <p:sldId id="262" r:id="rId7"/>
    <p:sldId id="263" r:id="rId8"/>
    <p:sldId id="258" r:id="rId9"/>
    <p:sldId id="259" r:id="rId10"/>
    <p:sldId id="264"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94719"/>
  </p:normalViewPr>
  <p:slideViewPr>
    <p:cSldViewPr snapToGrid="0">
      <p:cViewPr varScale="1">
        <p:scale>
          <a:sx n="152" d="100"/>
          <a:sy n="152" d="100"/>
        </p:scale>
        <p:origin x="247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DF4FBD4-06E5-F040-8230-8CD81DA8F925}" type="datetimeFigureOut">
              <a:rPr lang="en-US" smtClean="0"/>
              <a:t>4/24/24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806ECB-1AE7-F34E-8320-128DD9351EDB}" type="slidenum">
              <a:rPr lang="en-US" smtClean="0"/>
              <a:t>‹#›</a:t>
            </a:fld>
            <a:endParaRPr lang="en-US"/>
          </a:p>
        </p:txBody>
      </p:sp>
    </p:spTree>
    <p:extLst>
      <p:ext uri="{BB962C8B-B14F-4D97-AF65-F5344CB8AC3E}">
        <p14:creationId xmlns:p14="http://schemas.microsoft.com/office/powerpoint/2010/main" val="36936275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DF4FBD4-06E5-F040-8230-8CD81DA8F925}" type="datetimeFigureOut">
              <a:rPr lang="en-US" smtClean="0"/>
              <a:t>4/24/24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806ECB-1AE7-F34E-8320-128DD9351EDB}" type="slidenum">
              <a:rPr lang="en-US" smtClean="0"/>
              <a:t>‹#›</a:t>
            </a:fld>
            <a:endParaRPr lang="en-US"/>
          </a:p>
        </p:txBody>
      </p:sp>
    </p:spTree>
    <p:extLst>
      <p:ext uri="{BB962C8B-B14F-4D97-AF65-F5344CB8AC3E}">
        <p14:creationId xmlns:p14="http://schemas.microsoft.com/office/powerpoint/2010/main" val="2402229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DF4FBD4-06E5-F040-8230-8CD81DA8F925}" type="datetimeFigureOut">
              <a:rPr lang="en-US" smtClean="0"/>
              <a:t>4/24/24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806ECB-1AE7-F34E-8320-128DD9351EDB}" type="slidenum">
              <a:rPr lang="en-US" smtClean="0"/>
              <a:t>‹#›</a:t>
            </a:fld>
            <a:endParaRPr lang="en-US"/>
          </a:p>
        </p:txBody>
      </p:sp>
    </p:spTree>
    <p:extLst>
      <p:ext uri="{BB962C8B-B14F-4D97-AF65-F5344CB8AC3E}">
        <p14:creationId xmlns:p14="http://schemas.microsoft.com/office/powerpoint/2010/main" val="5549248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DF4FBD4-06E5-F040-8230-8CD81DA8F925}" type="datetimeFigureOut">
              <a:rPr lang="en-US" smtClean="0"/>
              <a:t>4/24/24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806ECB-1AE7-F34E-8320-128DD9351EDB}" type="slidenum">
              <a:rPr lang="en-US" smtClean="0"/>
              <a:t>‹#›</a:t>
            </a:fld>
            <a:endParaRPr lang="en-US"/>
          </a:p>
        </p:txBody>
      </p:sp>
    </p:spTree>
    <p:extLst>
      <p:ext uri="{BB962C8B-B14F-4D97-AF65-F5344CB8AC3E}">
        <p14:creationId xmlns:p14="http://schemas.microsoft.com/office/powerpoint/2010/main" val="1963757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DF4FBD4-06E5-F040-8230-8CD81DA8F925}" type="datetimeFigureOut">
              <a:rPr lang="en-US" smtClean="0"/>
              <a:t>4/24/24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806ECB-1AE7-F34E-8320-128DD9351EDB}" type="slidenum">
              <a:rPr lang="en-US" smtClean="0"/>
              <a:t>‹#›</a:t>
            </a:fld>
            <a:endParaRPr lang="en-US"/>
          </a:p>
        </p:txBody>
      </p:sp>
    </p:spTree>
    <p:extLst>
      <p:ext uri="{BB962C8B-B14F-4D97-AF65-F5344CB8AC3E}">
        <p14:creationId xmlns:p14="http://schemas.microsoft.com/office/powerpoint/2010/main" val="4129287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DF4FBD4-06E5-F040-8230-8CD81DA8F925}" type="datetimeFigureOut">
              <a:rPr lang="en-US" smtClean="0"/>
              <a:t>4/24/24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806ECB-1AE7-F34E-8320-128DD9351EDB}" type="slidenum">
              <a:rPr lang="en-US" smtClean="0"/>
              <a:t>‹#›</a:t>
            </a:fld>
            <a:endParaRPr lang="en-US"/>
          </a:p>
        </p:txBody>
      </p:sp>
    </p:spTree>
    <p:extLst>
      <p:ext uri="{BB962C8B-B14F-4D97-AF65-F5344CB8AC3E}">
        <p14:creationId xmlns:p14="http://schemas.microsoft.com/office/powerpoint/2010/main" val="3553337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DF4FBD4-06E5-F040-8230-8CD81DA8F925}" type="datetimeFigureOut">
              <a:rPr lang="en-US" smtClean="0"/>
              <a:t>4/24/24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4806ECB-1AE7-F34E-8320-128DD9351EDB}" type="slidenum">
              <a:rPr lang="en-US" smtClean="0"/>
              <a:t>‹#›</a:t>
            </a:fld>
            <a:endParaRPr lang="en-US"/>
          </a:p>
        </p:txBody>
      </p:sp>
    </p:spTree>
    <p:extLst>
      <p:ext uri="{BB962C8B-B14F-4D97-AF65-F5344CB8AC3E}">
        <p14:creationId xmlns:p14="http://schemas.microsoft.com/office/powerpoint/2010/main" val="14489435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DF4FBD4-06E5-F040-8230-8CD81DA8F925}" type="datetimeFigureOut">
              <a:rPr lang="en-US" smtClean="0"/>
              <a:t>4/24/24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806ECB-1AE7-F34E-8320-128DD9351EDB}" type="slidenum">
              <a:rPr lang="en-US" smtClean="0"/>
              <a:t>‹#›</a:t>
            </a:fld>
            <a:endParaRPr lang="en-US"/>
          </a:p>
        </p:txBody>
      </p:sp>
    </p:spTree>
    <p:extLst>
      <p:ext uri="{BB962C8B-B14F-4D97-AF65-F5344CB8AC3E}">
        <p14:creationId xmlns:p14="http://schemas.microsoft.com/office/powerpoint/2010/main" val="267434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F4FBD4-06E5-F040-8230-8CD81DA8F925}" type="datetimeFigureOut">
              <a:rPr lang="en-US" smtClean="0"/>
              <a:t>4/24/24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4806ECB-1AE7-F34E-8320-128DD9351EDB}" type="slidenum">
              <a:rPr lang="en-US" smtClean="0"/>
              <a:t>‹#›</a:t>
            </a:fld>
            <a:endParaRPr lang="en-US"/>
          </a:p>
        </p:txBody>
      </p:sp>
    </p:spTree>
    <p:extLst>
      <p:ext uri="{BB962C8B-B14F-4D97-AF65-F5344CB8AC3E}">
        <p14:creationId xmlns:p14="http://schemas.microsoft.com/office/powerpoint/2010/main" val="4251001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BDF4FBD4-06E5-F040-8230-8CD81DA8F925}" type="datetimeFigureOut">
              <a:rPr lang="en-US" smtClean="0"/>
              <a:t>4/24/24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806ECB-1AE7-F34E-8320-128DD9351EDB}" type="slidenum">
              <a:rPr lang="en-US" smtClean="0"/>
              <a:t>‹#›</a:t>
            </a:fld>
            <a:endParaRPr lang="en-US"/>
          </a:p>
        </p:txBody>
      </p:sp>
    </p:spTree>
    <p:extLst>
      <p:ext uri="{BB962C8B-B14F-4D97-AF65-F5344CB8AC3E}">
        <p14:creationId xmlns:p14="http://schemas.microsoft.com/office/powerpoint/2010/main" val="4100509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BDF4FBD4-06E5-F040-8230-8CD81DA8F925}" type="datetimeFigureOut">
              <a:rPr lang="en-US" smtClean="0"/>
              <a:t>4/24/24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806ECB-1AE7-F34E-8320-128DD9351EDB}" type="slidenum">
              <a:rPr lang="en-US" smtClean="0"/>
              <a:t>‹#›</a:t>
            </a:fld>
            <a:endParaRPr lang="en-US"/>
          </a:p>
        </p:txBody>
      </p:sp>
    </p:spTree>
    <p:extLst>
      <p:ext uri="{BB962C8B-B14F-4D97-AF65-F5344CB8AC3E}">
        <p14:creationId xmlns:p14="http://schemas.microsoft.com/office/powerpoint/2010/main" val="596917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DF4FBD4-06E5-F040-8230-8CD81DA8F925}" type="datetimeFigureOut">
              <a:rPr lang="en-US" smtClean="0"/>
              <a:t>4/24/24</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4806ECB-1AE7-F34E-8320-128DD9351EDB}" type="slidenum">
              <a:rPr lang="en-US" smtClean="0"/>
              <a:t>‹#›</a:t>
            </a:fld>
            <a:endParaRPr lang="en-US"/>
          </a:p>
        </p:txBody>
      </p:sp>
    </p:spTree>
    <p:extLst>
      <p:ext uri="{BB962C8B-B14F-4D97-AF65-F5344CB8AC3E}">
        <p14:creationId xmlns:p14="http://schemas.microsoft.com/office/powerpoint/2010/main" val="34892534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0BBCD-F718-0616-0072-A986C1017980}"/>
              </a:ext>
            </a:extLst>
          </p:cNvPr>
          <p:cNvSpPr>
            <a:spLocks noGrp="1"/>
          </p:cNvSpPr>
          <p:nvPr>
            <p:ph type="ctrTitle"/>
          </p:nvPr>
        </p:nvSpPr>
        <p:spPr/>
        <p:txBody>
          <a:bodyPr/>
          <a:lstStyle/>
          <a:p>
            <a:r>
              <a:rPr lang="en-US" dirty="0">
                <a:latin typeface="Calibri" panose="020F0502020204030204" pitchFamily="34" charset="0"/>
                <a:cs typeface="Calibri" panose="020F0502020204030204" pitchFamily="34" charset="0"/>
              </a:rPr>
              <a:t>GPS Tracker</a:t>
            </a:r>
          </a:p>
        </p:txBody>
      </p:sp>
      <p:sp>
        <p:nvSpPr>
          <p:cNvPr id="3" name="Subtitle 2">
            <a:extLst>
              <a:ext uri="{FF2B5EF4-FFF2-40B4-BE49-F238E27FC236}">
                <a16:creationId xmlns:a16="http://schemas.microsoft.com/office/drawing/2014/main" id="{E71776C7-95B2-C652-72DA-06EE136A7285}"/>
              </a:ext>
            </a:extLst>
          </p:cNvPr>
          <p:cNvSpPr>
            <a:spLocks noGrp="1"/>
          </p:cNvSpPr>
          <p:nvPr>
            <p:ph type="subTitle" idx="1"/>
          </p:nvPr>
        </p:nvSpPr>
        <p:spPr/>
        <p:txBody>
          <a:bodyPr/>
          <a:lstStyle/>
          <a:p>
            <a:r>
              <a:rPr lang="en-US" dirty="0">
                <a:latin typeface="Calibri" panose="020F0502020204030204" pitchFamily="34" charset="0"/>
                <a:cs typeface="Calibri" panose="020F0502020204030204" pitchFamily="34" charset="0"/>
              </a:rPr>
              <a:t>Project in a course BPC-IOT</a:t>
            </a:r>
          </a:p>
          <a:p>
            <a:r>
              <a:rPr lang="en-US" dirty="0">
                <a:latin typeface="Calibri" panose="020F0502020204030204" pitchFamily="34" charset="0"/>
                <a:cs typeface="Calibri" panose="020F0502020204030204" pitchFamily="34" charset="0"/>
              </a:rPr>
              <a:t>Semenov Dmitrii, </a:t>
            </a:r>
            <a:r>
              <a:rPr lang="en-US">
                <a:latin typeface="Calibri" panose="020F0502020204030204" pitchFamily="34" charset="0"/>
                <a:cs typeface="Calibri" panose="020F0502020204030204" pitchFamily="34" charset="0"/>
              </a:rPr>
              <a:t>Radoslav</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Tomčala</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68653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B5933DA-057A-601D-6609-114A65472DBB}"/>
              </a:ext>
            </a:extLst>
          </p:cNvPr>
          <p:cNvSpPr txBox="1">
            <a:spLocks/>
          </p:cNvSpPr>
          <p:nvPr/>
        </p:nvSpPr>
        <p:spPr>
          <a:xfrm>
            <a:off x="628650" y="0"/>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Calibri" panose="020F0502020204030204" pitchFamily="34" charset="0"/>
                <a:cs typeface="Calibri" panose="020F0502020204030204" pitchFamily="34" charset="0"/>
              </a:rPr>
              <a:t>Current consumption</a:t>
            </a:r>
          </a:p>
        </p:txBody>
      </p:sp>
    </p:spTree>
    <p:extLst>
      <p:ext uri="{BB962C8B-B14F-4D97-AF65-F5344CB8AC3E}">
        <p14:creationId xmlns:p14="http://schemas.microsoft.com/office/powerpoint/2010/main" val="706807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707F0-0E56-B6AA-4EEB-C8E7B268A327}"/>
              </a:ext>
            </a:extLst>
          </p:cNvPr>
          <p:cNvSpPr>
            <a:spLocks noGrp="1"/>
          </p:cNvSpPr>
          <p:nvPr>
            <p:ph type="title"/>
          </p:nvPr>
        </p:nvSpPr>
        <p:spPr>
          <a:xfrm>
            <a:off x="628650" y="0"/>
            <a:ext cx="7886700" cy="1325563"/>
          </a:xfrm>
        </p:spPr>
        <p:txBody>
          <a:bodyPr/>
          <a:lstStyle/>
          <a:p>
            <a:r>
              <a:rPr lang="en-US" dirty="0">
                <a:latin typeface="Calibri" panose="020F0502020204030204" pitchFamily="34" charset="0"/>
                <a:cs typeface="Calibri" panose="020F0502020204030204" pitchFamily="34" charset="0"/>
              </a:rPr>
              <a:t>Task statement</a:t>
            </a:r>
          </a:p>
        </p:txBody>
      </p:sp>
      <p:sp>
        <p:nvSpPr>
          <p:cNvPr id="4" name="TextBox 3">
            <a:extLst>
              <a:ext uri="{FF2B5EF4-FFF2-40B4-BE49-F238E27FC236}">
                <a16:creationId xmlns:a16="http://schemas.microsoft.com/office/drawing/2014/main" id="{C3F1A626-F122-9463-678D-E9F1A899A373}"/>
              </a:ext>
            </a:extLst>
          </p:cNvPr>
          <p:cNvSpPr txBox="1"/>
          <p:nvPr/>
        </p:nvSpPr>
        <p:spPr>
          <a:xfrm>
            <a:off x="302527" y="1166070"/>
            <a:ext cx="8480745" cy="3693319"/>
          </a:xfrm>
          <a:prstGeom prst="rect">
            <a:avLst/>
          </a:prstGeom>
          <a:noFill/>
        </p:spPr>
        <p:txBody>
          <a:bodyPr wrap="square" rtlCol="0">
            <a:spAutoFit/>
          </a:bodyPr>
          <a:lstStyle/>
          <a:p>
            <a:r>
              <a:rPr lang="en-GB" dirty="0" err="1">
                <a:solidFill>
                  <a:srgbClr val="000000"/>
                </a:solidFill>
                <a:effectLst/>
                <a:latin typeface="Calibri" panose="020F0502020204030204" pitchFamily="34" charset="0"/>
                <a:cs typeface="Calibri" panose="020F0502020204030204" pitchFamily="34" charset="0"/>
              </a:rPr>
              <a:t>Naprogramujte</a:t>
            </a:r>
            <a:r>
              <a:rPr lang="en-GB" dirty="0">
                <a:solidFill>
                  <a:srgbClr val="000000"/>
                </a:solidFill>
                <a:effectLst/>
                <a:latin typeface="Calibri" panose="020F0502020204030204" pitchFamily="34" charset="0"/>
                <a:cs typeface="Calibri" panose="020F0502020204030204" pitchFamily="34" charset="0"/>
              </a:rPr>
              <a:t> a </a:t>
            </a:r>
            <a:r>
              <a:rPr lang="en-GB" dirty="0" err="1">
                <a:solidFill>
                  <a:srgbClr val="000000"/>
                </a:solidFill>
                <a:effectLst/>
                <a:latin typeface="Calibri" panose="020F0502020204030204" pitchFamily="34" charset="0"/>
                <a:cs typeface="Calibri" panose="020F0502020204030204" pitchFamily="34" charset="0"/>
              </a:rPr>
              <a:t>zprovozněte</a:t>
            </a:r>
            <a:r>
              <a:rPr lang="en-GB" dirty="0">
                <a:solidFill>
                  <a:srgbClr val="000000"/>
                </a:solidFill>
                <a:effectLst/>
                <a:latin typeface="Calibri" panose="020F0502020204030204" pitchFamily="34" charset="0"/>
                <a:cs typeface="Calibri" panose="020F0502020204030204" pitchFamily="34" charset="0"/>
              </a:rPr>
              <a:t> GPS Tracker pro </a:t>
            </a:r>
            <a:r>
              <a:rPr lang="en-GB" dirty="0" err="1">
                <a:solidFill>
                  <a:srgbClr val="000000"/>
                </a:solidFill>
                <a:effectLst/>
                <a:latin typeface="Calibri" panose="020F0502020204030204" pitchFamily="34" charset="0"/>
                <a:cs typeface="Calibri" panose="020F0502020204030204" pitchFamily="34" charset="0"/>
              </a:rPr>
              <a:t>sledování</a:t>
            </a:r>
            <a:r>
              <a:rPr lang="en-GB" dirty="0">
                <a:solidFill>
                  <a:srgbClr val="000000"/>
                </a:solidFill>
                <a:effectLst/>
                <a:latin typeface="Calibri" panose="020F0502020204030204" pitchFamily="34" charset="0"/>
                <a:cs typeface="Calibri" panose="020F0502020204030204" pitchFamily="34" charset="0"/>
              </a:rPr>
              <a:t> a </a:t>
            </a:r>
            <a:r>
              <a:rPr lang="en-GB" dirty="0" err="1">
                <a:solidFill>
                  <a:srgbClr val="000000"/>
                </a:solidFill>
                <a:effectLst/>
                <a:latin typeface="Calibri" panose="020F0502020204030204" pitchFamily="34" charset="0"/>
                <a:cs typeface="Calibri" panose="020F0502020204030204" pitchFamily="34" charset="0"/>
              </a:rPr>
              <a:t>monitorování</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vozidel</a:t>
            </a:r>
            <a:r>
              <a:rPr lang="en-GB" dirty="0">
                <a:solidFill>
                  <a:srgbClr val="000000"/>
                </a:solidFill>
                <a:effectLst/>
                <a:latin typeface="Calibri" panose="020F0502020204030204" pitchFamily="34" charset="0"/>
                <a:cs typeface="Calibri" panose="020F0502020204030204" pitchFamily="34" charset="0"/>
              </a:rPr>
              <a:t> a </a:t>
            </a:r>
            <a:r>
              <a:rPr lang="en-GB" dirty="0" err="1">
                <a:solidFill>
                  <a:srgbClr val="000000"/>
                </a:solidFill>
                <a:effectLst/>
                <a:latin typeface="Calibri" panose="020F0502020204030204" pitchFamily="34" charset="0"/>
                <a:cs typeface="Calibri" panose="020F0502020204030204" pitchFamily="34" charset="0"/>
              </a:rPr>
              <a:t>zásilek</a:t>
            </a:r>
            <a:endParaRPr lang="en-GB" dirty="0">
              <a:solidFill>
                <a:srgbClr val="000000"/>
              </a:solidFill>
              <a:effectLst/>
              <a:latin typeface="Calibri" panose="020F0502020204030204" pitchFamily="34" charset="0"/>
              <a:cs typeface="Calibri" panose="020F0502020204030204" pitchFamily="34" charset="0"/>
            </a:endParaRPr>
          </a:p>
          <a:p>
            <a:r>
              <a:rPr lang="en-GB" dirty="0" err="1">
                <a:solidFill>
                  <a:srgbClr val="000000"/>
                </a:solidFill>
                <a:effectLst/>
                <a:latin typeface="Calibri" panose="020F0502020204030204" pitchFamily="34" charset="0"/>
                <a:cs typeface="Calibri" panose="020F0502020204030204" pitchFamily="34" charset="0"/>
              </a:rPr>
              <a:t>Předpokládejte</a:t>
            </a:r>
            <a:r>
              <a:rPr lang="en-GB" dirty="0">
                <a:solidFill>
                  <a:srgbClr val="000000"/>
                </a:solidFill>
                <a:effectLst/>
                <a:latin typeface="Calibri" panose="020F0502020204030204" pitchFamily="34" charset="0"/>
                <a:cs typeface="Calibri" panose="020F0502020204030204" pitchFamily="34" charset="0"/>
              </a:rPr>
              <a:t>:</a:t>
            </a:r>
          </a:p>
          <a:p>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FF0000"/>
                </a:solidFill>
                <a:effectLst/>
                <a:latin typeface="Calibri" panose="020F0502020204030204" pitchFamily="34" charset="0"/>
                <a:cs typeface="Calibri" panose="020F0502020204030204" pitchFamily="34" charset="0"/>
              </a:rPr>
              <a:t>Převoz</a:t>
            </a:r>
            <a:r>
              <a:rPr lang="en-GB" dirty="0">
                <a:solidFill>
                  <a:srgbClr val="FF0000"/>
                </a:solidFill>
                <a:effectLst/>
                <a:latin typeface="Calibri" panose="020F0502020204030204" pitchFamily="34" charset="0"/>
                <a:cs typeface="Calibri" panose="020F0502020204030204" pitchFamily="34" charset="0"/>
              </a:rPr>
              <a:t> </a:t>
            </a:r>
            <a:r>
              <a:rPr lang="en-GB" dirty="0" err="1">
                <a:solidFill>
                  <a:srgbClr val="FF0000"/>
                </a:solidFill>
                <a:effectLst/>
                <a:latin typeface="Calibri" panose="020F0502020204030204" pitchFamily="34" charset="0"/>
                <a:cs typeface="Calibri" panose="020F0502020204030204" pitchFamily="34" charset="0"/>
              </a:rPr>
              <a:t>zboží</a:t>
            </a:r>
            <a:r>
              <a:rPr lang="en-GB" dirty="0">
                <a:solidFill>
                  <a:srgbClr val="FF0000"/>
                </a:solidFill>
                <a:effectLst/>
                <a:latin typeface="Calibri" panose="020F0502020204030204" pitchFamily="34" charset="0"/>
                <a:cs typeface="Calibri" panose="020F0502020204030204" pitchFamily="34" charset="0"/>
              </a:rPr>
              <a:t> a </a:t>
            </a:r>
            <a:r>
              <a:rPr lang="en-GB" dirty="0" err="1">
                <a:solidFill>
                  <a:srgbClr val="FF0000"/>
                </a:solidFill>
                <a:effectLst/>
                <a:latin typeface="Calibri" panose="020F0502020204030204" pitchFamily="34" charset="0"/>
                <a:cs typeface="Calibri" panose="020F0502020204030204" pitchFamily="34" charset="0"/>
              </a:rPr>
              <a:t>provoz</a:t>
            </a:r>
            <a:r>
              <a:rPr lang="en-GB" dirty="0">
                <a:solidFill>
                  <a:srgbClr val="FF0000"/>
                </a:solidFill>
                <a:effectLst/>
                <a:latin typeface="Calibri" panose="020F0502020204030204" pitchFamily="34" charset="0"/>
                <a:cs typeface="Calibri" panose="020F0502020204030204" pitchFamily="34" charset="0"/>
              </a:rPr>
              <a:t> </a:t>
            </a:r>
            <a:r>
              <a:rPr lang="en-GB" dirty="0" err="1">
                <a:solidFill>
                  <a:srgbClr val="FF0000"/>
                </a:solidFill>
                <a:effectLst/>
                <a:latin typeface="Calibri" panose="020F0502020204030204" pitchFamily="34" charset="0"/>
                <a:cs typeface="Calibri" panose="020F0502020204030204" pitchFamily="34" charset="0"/>
              </a:rPr>
              <a:t>vozidel</a:t>
            </a:r>
            <a:r>
              <a:rPr lang="en-GB" dirty="0">
                <a:solidFill>
                  <a:srgbClr val="FF0000"/>
                </a:solidFill>
                <a:effectLst/>
                <a:latin typeface="Calibri" panose="020F0502020204030204" pitchFamily="34" charset="0"/>
                <a:cs typeface="Calibri" panose="020F0502020204030204" pitchFamily="34" charset="0"/>
              </a:rPr>
              <a:t> </a:t>
            </a:r>
            <a:r>
              <a:rPr lang="en-GB" dirty="0">
                <a:solidFill>
                  <a:srgbClr val="000000"/>
                </a:solidFill>
                <a:effectLst/>
                <a:latin typeface="Calibri" panose="020F0502020204030204" pitchFamily="34" charset="0"/>
                <a:cs typeface="Calibri" panose="020F0502020204030204" pitchFamily="34" charset="0"/>
              </a:rPr>
              <a:t>po </a:t>
            </a:r>
            <a:r>
              <a:rPr lang="en-GB" dirty="0" err="1">
                <a:solidFill>
                  <a:srgbClr val="000000"/>
                </a:solidFill>
                <a:effectLst/>
                <a:latin typeface="Calibri" panose="020F0502020204030204" pitchFamily="34" charset="0"/>
                <a:cs typeface="Calibri" panose="020F0502020204030204" pitchFamily="34" charset="0"/>
              </a:rPr>
              <a:t>České</a:t>
            </a:r>
            <a:r>
              <a:rPr lang="en-GB" dirty="0">
                <a:solidFill>
                  <a:srgbClr val="000000"/>
                </a:solidFill>
                <a:effectLst/>
                <a:latin typeface="Calibri" panose="020F0502020204030204" pitchFamily="34" charset="0"/>
                <a:cs typeface="Calibri" panose="020F0502020204030204" pitchFamily="34" charset="0"/>
              </a:rPr>
              <a:t> a </a:t>
            </a:r>
            <a:r>
              <a:rPr lang="en-GB" dirty="0" err="1">
                <a:solidFill>
                  <a:srgbClr val="000000"/>
                </a:solidFill>
                <a:effectLst/>
                <a:latin typeface="Calibri" panose="020F0502020204030204" pitchFamily="34" charset="0"/>
                <a:cs typeface="Calibri" panose="020F0502020204030204" pitchFamily="34" charset="0"/>
              </a:rPr>
              <a:t>Slovenské</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republice</a:t>
            </a:r>
            <a:r>
              <a:rPr lang="en-GB" dirty="0">
                <a:solidFill>
                  <a:srgbClr val="000000"/>
                </a:solidFill>
                <a:effectLst/>
                <a:latin typeface="Calibri" panose="020F0502020204030204" pitchFamily="34" charset="0"/>
                <a:cs typeface="Calibri" panose="020F0502020204030204" pitchFamily="34" charset="0"/>
              </a:rPr>
              <a:t>.</a:t>
            </a:r>
          </a:p>
          <a:p>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Dle</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zadávací</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dokumentace</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zařízení</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FF0000"/>
                </a:solidFill>
                <a:effectLst/>
                <a:latin typeface="Calibri" panose="020F0502020204030204" pitchFamily="34" charset="0"/>
                <a:cs typeface="Calibri" panose="020F0502020204030204" pitchFamily="34" charset="0"/>
              </a:rPr>
              <a:t>nesmí</a:t>
            </a:r>
            <a:r>
              <a:rPr lang="en-GB" dirty="0">
                <a:solidFill>
                  <a:srgbClr val="FF0000"/>
                </a:solidFill>
                <a:effectLst/>
                <a:latin typeface="Calibri" panose="020F0502020204030204" pitchFamily="34" charset="0"/>
                <a:cs typeface="Calibri" panose="020F0502020204030204" pitchFamily="34" charset="0"/>
              </a:rPr>
              <a:t> </a:t>
            </a:r>
            <a:r>
              <a:rPr lang="en-GB" dirty="0" err="1">
                <a:solidFill>
                  <a:srgbClr val="FF0000"/>
                </a:solidFill>
                <a:effectLst/>
                <a:latin typeface="Calibri" panose="020F0502020204030204" pitchFamily="34" charset="0"/>
                <a:cs typeface="Calibri" panose="020F0502020204030204" pitchFamily="34" charset="0"/>
              </a:rPr>
              <a:t>být</a:t>
            </a:r>
            <a:r>
              <a:rPr lang="en-GB" dirty="0">
                <a:solidFill>
                  <a:srgbClr val="FF0000"/>
                </a:solidFill>
                <a:effectLst/>
                <a:latin typeface="Calibri" panose="020F0502020204030204" pitchFamily="34" charset="0"/>
                <a:cs typeface="Calibri" panose="020F0502020204030204" pitchFamily="34" charset="0"/>
              </a:rPr>
              <a:t> </a:t>
            </a:r>
            <a:r>
              <a:rPr lang="en-GB" dirty="0" err="1">
                <a:solidFill>
                  <a:srgbClr val="FF0000"/>
                </a:solidFill>
                <a:effectLst/>
                <a:latin typeface="Calibri" panose="020F0502020204030204" pitchFamily="34" charset="0"/>
                <a:cs typeface="Calibri" panose="020F0502020204030204" pitchFamily="34" charset="0"/>
              </a:rPr>
              <a:t>připojeno</a:t>
            </a:r>
            <a:r>
              <a:rPr lang="en-GB" dirty="0">
                <a:solidFill>
                  <a:srgbClr val="FF0000"/>
                </a:solidFill>
                <a:effectLst/>
                <a:latin typeface="Calibri" panose="020F0502020204030204" pitchFamily="34" charset="0"/>
                <a:cs typeface="Calibri" panose="020F0502020204030204" pitchFamily="34" charset="0"/>
              </a:rPr>
              <a:t> </a:t>
            </a:r>
            <a:r>
              <a:rPr lang="en-GB" dirty="0" err="1">
                <a:solidFill>
                  <a:srgbClr val="FF0000"/>
                </a:solidFill>
                <a:effectLst/>
                <a:latin typeface="Calibri" panose="020F0502020204030204" pitchFamily="34" charset="0"/>
                <a:cs typeface="Calibri" panose="020F0502020204030204" pitchFamily="34" charset="0"/>
              </a:rPr>
              <a:t>na</a:t>
            </a:r>
            <a:r>
              <a:rPr lang="en-GB" dirty="0">
                <a:solidFill>
                  <a:srgbClr val="FF0000"/>
                </a:solidFill>
                <a:effectLst/>
                <a:latin typeface="Calibri" panose="020F0502020204030204" pitchFamily="34" charset="0"/>
                <a:cs typeface="Calibri" panose="020F0502020204030204" pitchFamily="34" charset="0"/>
              </a:rPr>
              <a:t> </a:t>
            </a:r>
            <a:r>
              <a:rPr lang="en-GB" dirty="0" err="1">
                <a:solidFill>
                  <a:srgbClr val="FF0000"/>
                </a:solidFill>
                <a:effectLst/>
                <a:latin typeface="Calibri" panose="020F0502020204030204" pitchFamily="34" charset="0"/>
                <a:cs typeface="Calibri" panose="020F0502020204030204" pitchFamily="34" charset="0"/>
              </a:rPr>
              <a:t>napájecí</a:t>
            </a:r>
            <a:r>
              <a:rPr lang="en-GB" dirty="0">
                <a:solidFill>
                  <a:srgbClr val="FF0000"/>
                </a:solidFill>
                <a:effectLst/>
                <a:latin typeface="Calibri" panose="020F0502020204030204" pitchFamily="34" charset="0"/>
                <a:cs typeface="Calibri" panose="020F0502020204030204" pitchFamily="34" charset="0"/>
              </a:rPr>
              <a:t> </a:t>
            </a:r>
            <a:r>
              <a:rPr lang="en-GB" dirty="0" err="1">
                <a:solidFill>
                  <a:srgbClr val="FF0000"/>
                </a:solidFill>
                <a:effectLst/>
                <a:latin typeface="Calibri" panose="020F0502020204030204" pitchFamily="34" charset="0"/>
                <a:cs typeface="Calibri" panose="020F0502020204030204" pitchFamily="34" charset="0"/>
              </a:rPr>
              <a:t>soustavu</a:t>
            </a:r>
            <a:r>
              <a:rPr lang="en-GB" dirty="0">
                <a:solidFill>
                  <a:srgbClr val="FF0000"/>
                </a:solidFill>
                <a:effectLst/>
                <a:latin typeface="Calibri" panose="020F0502020204030204" pitchFamily="34" charset="0"/>
                <a:cs typeface="Calibri" panose="020F0502020204030204" pitchFamily="34" charset="0"/>
              </a:rPr>
              <a:t> </a:t>
            </a:r>
            <a:r>
              <a:rPr lang="en-GB" dirty="0" err="1">
                <a:solidFill>
                  <a:srgbClr val="FF0000"/>
                </a:solidFill>
                <a:effectLst/>
                <a:latin typeface="Calibri" panose="020F0502020204030204" pitchFamily="34" charset="0"/>
                <a:cs typeface="Calibri" panose="020F0502020204030204" pitchFamily="34" charset="0"/>
              </a:rPr>
              <a:t>vozidla</a:t>
            </a:r>
            <a:r>
              <a:rPr lang="en-GB" dirty="0">
                <a:solidFill>
                  <a:srgbClr val="FF0000"/>
                </a:solidFill>
                <a:effectLst/>
                <a:latin typeface="Calibri" panose="020F0502020204030204" pitchFamily="34" charset="0"/>
                <a:cs typeface="Calibri" panose="020F0502020204030204" pitchFamily="34" charset="0"/>
              </a:rPr>
              <a:t>.</a:t>
            </a:r>
          </a:p>
          <a:p>
            <a:endParaRPr lang="en-GB" dirty="0">
              <a:solidFill>
                <a:srgbClr val="000000"/>
              </a:solidFill>
              <a:latin typeface="Calibri" panose="020F0502020204030204" pitchFamily="34" charset="0"/>
              <a:cs typeface="Calibri" panose="020F0502020204030204" pitchFamily="34" charset="0"/>
            </a:endParaRPr>
          </a:p>
          <a:p>
            <a:r>
              <a:rPr lang="en-GB" dirty="0">
                <a:solidFill>
                  <a:srgbClr val="000000"/>
                </a:solidFill>
                <a:effectLst/>
                <a:latin typeface="Calibri" panose="020F0502020204030204" pitchFamily="34" charset="0"/>
                <a:cs typeface="Calibri" panose="020F0502020204030204" pitchFamily="34" charset="0"/>
              </a:rPr>
              <a:t>GPS Tracker </a:t>
            </a:r>
            <a:r>
              <a:rPr lang="en-GB" dirty="0" err="1">
                <a:solidFill>
                  <a:srgbClr val="000000"/>
                </a:solidFill>
                <a:effectLst/>
                <a:latin typeface="Calibri" panose="020F0502020204030204" pitchFamily="34" charset="0"/>
                <a:cs typeface="Calibri" panose="020F0502020204030204" pitchFamily="34" charset="0"/>
              </a:rPr>
              <a:t>bude</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vysílat</a:t>
            </a:r>
            <a:r>
              <a:rPr lang="en-GB" dirty="0">
                <a:solidFill>
                  <a:srgbClr val="000000"/>
                </a:solidFill>
                <a:effectLst/>
                <a:latin typeface="Calibri" panose="020F0502020204030204" pitchFamily="34" charset="0"/>
                <a:cs typeface="Calibri" panose="020F0502020204030204" pitchFamily="34" charset="0"/>
              </a:rPr>
              <a:t> v </a:t>
            </a:r>
            <a:r>
              <a:rPr lang="en-GB" dirty="0" err="1">
                <a:solidFill>
                  <a:srgbClr val="000000"/>
                </a:solidFill>
                <a:effectLst/>
                <a:latin typeface="Calibri" panose="020F0502020204030204" pitchFamily="34" charset="0"/>
                <a:cs typeface="Calibri" panose="020F0502020204030204" pitchFamily="34" charset="0"/>
              </a:rPr>
              <a:t>definovaných</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intervalech</a:t>
            </a:r>
            <a:r>
              <a:rPr lang="en-GB" dirty="0">
                <a:solidFill>
                  <a:srgbClr val="000000"/>
                </a:solidFill>
                <a:effectLst/>
                <a:latin typeface="Calibri" panose="020F0502020204030204" pitchFamily="34" charset="0"/>
                <a:cs typeface="Calibri" panose="020F0502020204030204" pitchFamily="34" charset="0"/>
              </a:rPr>
              <a:t> (</a:t>
            </a:r>
            <a:r>
              <a:rPr lang="en-GB" dirty="0">
                <a:solidFill>
                  <a:srgbClr val="FF0000"/>
                </a:solidFill>
                <a:effectLst/>
                <a:latin typeface="Calibri" panose="020F0502020204030204" pitchFamily="34" charset="0"/>
                <a:cs typeface="Calibri" panose="020F0502020204030204" pitchFamily="34" charset="0"/>
              </a:rPr>
              <a:t>min 30 </a:t>
            </a:r>
            <a:r>
              <a:rPr lang="en-GB" dirty="0" err="1">
                <a:solidFill>
                  <a:srgbClr val="FF0000"/>
                </a:solidFill>
                <a:effectLst/>
                <a:latin typeface="Calibri" panose="020F0502020204030204" pitchFamily="34" charset="0"/>
                <a:cs typeface="Calibri" panose="020F0502020204030204" pitchFamily="34" charset="0"/>
              </a:rPr>
              <a:t>minut</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polohu</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vozidla</a:t>
            </a:r>
            <a:r>
              <a:rPr lang="en-GB" dirty="0">
                <a:solidFill>
                  <a:srgbClr val="000000"/>
                </a:solidFill>
                <a:effectLst/>
                <a:latin typeface="Calibri" panose="020F0502020204030204" pitchFamily="34" charset="0"/>
                <a:cs typeface="Calibri" panose="020F0502020204030204" pitchFamily="34" charset="0"/>
              </a:rPr>
              <a:t>/</a:t>
            </a:r>
            <a:r>
              <a:rPr lang="en-GB" dirty="0" err="1">
                <a:solidFill>
                  <a:srgbClr val="000000"/>
                </a:solidFill>
                <a:effectLst/>
                <a:latin typeface="Calibri" panose="020F0502020204030204" pitchFamily="34" charset="0"/>
                <a:cs typeface="Calibri" panose="020F0502020204030204" pitchFamily="34" charset="0"/>
              </a:rPr>
              <a:t>zboží</a:t>
            </a:r>
            <a:r>
              <a:rPr lang="en-GB" dirty="0">
                <a:solidFill>
                  <a:srgbClr val="000000"/>
                </a:solidFill>
                <a:effectLst/>
                <a:latin typeface="Calibri" panose="020F0502020204030204" pitchFamily="34" charset="0"/>
                <a:cs typeface="Calibri" panose="020F0502020204030204" pitchFamily="34" charset="0"/>
              </a:rPr>
              <a:t>.</a:t>
            </a:r>
          </a:p>
          <a:p>
            <a:r>
              <a:rPr lang="en-GB" dirty="0">
                <a:solidFill>
                  <a:srgbClr val="000000"/>
                </a:solidFill>
                <a:effectLst/>
                <a:latin typeface="Calibri" panose="020F0502020204030204" pitchFamily="34" charset="0"/>
                <a:cs typeface="Calibri" panose="020F0502020204030204" pitchFamily="34" charset="0"/>
              </a:rPr>
              <a:t>V </a:t>
            </a:r>
            <a:r>
              <a:rPr lang="en-GB" dirty="0" err="1">
                <a:solidFill>
                  <a:srgbClr val="000000"/>
                </a:solidFill>
                <a:effectLst/>
                <a:latin typeface="Calibri" panose="020F0502020204030204" pitchFamily="34" charset="0"/>
                <a:cs typeface="Calibri" panose="020F0502020204030204" pitchFamily="34" charset="0"/>
              </a:rPr>
              <a:t>případě</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krádeže</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monitorovaného</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zboží</a:t>
            </a:r>
            <a:r>
              <a:rPr lang="en-GB" dirty="0">
                <a:solidFill>
                  <a:srgbClr val="000000"/>
                </a:solidFill>
                <a:effectLst/>
                <a:latin typeface="Calibri" panose="020F0502020204030204" pitchFamily="34" charset="0"/>
                <a:cs typeface="Calibri" panose="020F0502020204030204" pitchFamily="34" charset="0"/>
              </a:rPr>
              <a:t>/</a:t>
            </a:r>
            <a:r>
              <a:rPr lang="en-GB" dirty="0" err="1">
                <a:solidFill>
                  <a:srgbClr val="000000"/>
                </a:solidFill>
                <a:effectLst/>
                <a:latin typeface="Calibri" panose="020F0502020204030204" pitchFamily="34" charset="0"/>
                <a:cs typeface="Calibri" panose="020F0502020204030204" pitchFamily="34" charset="0"/>
              </a:rPr>
              <a:t>vozidla</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bude</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mít</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operátor</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možnost</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vzdáleně</a:t>
            </a:r>
            <a:endParaRPr lang="en-GB" dirty="0">
              <a:solidFill>
                <a:srgbClr val="000000"/>
              </a:solidFill>
              <a:effectLst/>
              <a:latin typeface="Calibri" panose="020F0502020204030204" pitchFamily="34" charset="0"/>
              <a:cs typeface="Calibri" panose="020F0502020204030204" pitchFamily="34" charset="0"/>
            </a:endParaRPr>
          </a:p>
          <a:p>
            <a:r>
              <a:rPr lang="en-GB" dirty="0" err="1">
                <a:solidFill>
                  <a:srgbClr val="000000"/>
                </a:solidFill>
                <a:effectLst/>
                <a:latin typeface="Calibri" panose="020F0502020204030204" pitchFamily="34" charset="0"/>
                <a:cs typeface="Calibri" panose="020F0502020204030204" pitchFamily="34" charset="0"/>
              </a:rPr>
              <a:t>změnit</a:t>
            </a:r>
            <a:r>
              <a:rPr lang="en-GB" dirty="0">
                <a:solidFill>
                  <a:srgbClr val="000000"/>
                </a:solidFill>
                <a:effectLst/>
                <a:latin typeface="Calibri" panose="020F0502020204030204" pitchFamily="34" charset="0"/>
                <a:cs typeface="Calibri" panose="020F0502020204030204" pitchFamily="34" charset="0"/>
              </a:rPr>
              <a:t> interval </a:t>
            </a:r>
            <a:r>
              <a:rPr lang="en-GB" dirty="0" err="1">
                <a:solidFill>
                  <a:srgbClr val="000000"/>
                </a:solidFill>
                <a:effectLst/>
                <a:latin typeface="Calibri" panose="020F0502020204030204" pitchFamily="34" charset="0"/>
                <a:cs typeface="Calibri" panose="020F0502020204030204" pitchFamily="34" charset="0"/>
              </a:rPr>
              <a:t>odesílání</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dle</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vlastního</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uvážení</a:t>
            </a:r>
            <a:r>
              <a:rPr lang="en-GB" dirty="0">
                <a:solidFill>
                  <a:srgbClr val="000000"/>
                </a:solidFill>
                <a:effectLst/>
                <a:latin typeface="Calibri" panose="020F0502020204030204" pitchFamily="34" charset="0"/>
                <a:cs typeface="Calibri" panose="020F0502020204030204" pitchFamily="34" charset="0"/>
              </a:rPr>
              <a:t> do minima </a:t>
            </a:r>
            <a:r>
              <a:rPr lang="en-GB" dirty="0">
                <a:solidFill>
                  <a:srgbClr val="FF0000"/>
                </a:solidFill>
                <a:effectLst/>
                <a:latin typeface="Calibri" panose="020F0502020204030204" pitchFamily="34" charset="0"/>
                <a:cs typeface="Calibri" panose="020F0502020204030204" pitchFamily="34" charset="0"/>
              </a:rPr>
              <a:t>1 </a:t>
            </a:r>
            <a:r>
              <a:rPr lang="en-GB" dirty="0" err="1">
                <a:solidFill>
                  <a:srgbClr val="FF0000"/>
                </a:solidFill>
                <a:effectLst/>
                <a:latin typeface="Calibri" panose="020F0502020204030204" pitchFamily="34" charset="0"/>
                <a:cs typeface="Calibri" panose="020F0502020204030204" pitchFamily="34" charset="0"/>
              </a:rPr>
              <a:t>minuty</a:t>
            </a:r>
            <a:r>
              <a:rPr lang="en-GB" dirty="0">
                <a:solidFill>
                  <a:srgbClr val="000000"/>
                </a:solidFill>
                <a:effectLst/>
                <a:latin typeface="Calibri" panose="020F0502020204030204" pitchFamily="34" charset="0"/>
                <a:cs typeface="Calibri" panose="020F0502020204030204" pitchFamily="34" charset="0"/>
              </a:rPr>
              <a:t>. </a:t>
            </a:r>
          </a:p>
          <a:p>
            <a:endParaRPr lang="en-GB" dirty="0">
              <a:solidFill>
                <a:srgbClr val="000000"/>
              </a:solidFill>
              <a:latin typeface="Calibri" panose="020F0502020204030204" pitchFamily="34" charset="0"/>
              <a:cs typeface="Calibri" panose="020F0502020204030204" pitchFamily="34" charset="0"/>
            </a:endParaRPr>
          </a:p>
          <a:p>
            <a:r>
              <a:rPr lang="en-GB" dirty="0" err="1">
                <a:solidFill>
                  <a:srgbClr val="000000"/>
                </a:solidFill>
                <a:effectLst/>
                <a:latin typeface="Calibri" panose="020F0502020204030204" pitchFamily="34" charset="0"/>
                <a:cs typeface="Calibri" panose="020F0502020204030204" pitchFamily="34" charset="0"/>
              </a:rPr>
              <a:t>Poloha</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zařízení</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bude</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zobrazena</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na</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platformě</a:t>
            </a:r>
            <a:r>
              <a:rPr lang="en-GB" dirty="0">
                <a:solidFill>
                  <a:srgbClr val="000000"/>
                </a:solidFill>
                <a:effectLst/>
                <a:latin typeface="Calibri" panose="020F0502020204030204" pitchFamily="34" charset="0"/>
                <a:cs typeface="Calibri" panose="020F0502020204030204" pitchFamily="34" charset="0"/>
              </a:rPr>
              <a:t> </a:t>
            </a:r>
            <a:r>
              <a:rPr lang="en-GB" dirty="0" err="1">
                <a:solidFill>
                  <a:srgbClr val="000000"/>
                </a:solidFill>
                <a:effectLst/>
                <a:latin typeface="Calibri" panose="020F0502020204030204" pitchFamily="34" charset="0"/>
                <a:cs typeface="Calibri" panose="020F0502020204030204" pitchFamily="34" charset="0"/>
              </a:rPr>
              <a:t>Thingboard</a:t>
            </a:r>
            <a:r>
              <a:rPr lang="en-GB" dirty="0">
                <a:solidFill>
                  <a:srgbClr val="000000"/>
                </a:solidFill>
                <a:effectLst/>
                <a:latin typeface="Calibri" panose="020F0502020204030204" pitchFamily="34" charset="0"/>
                <a:cs typeface="Calibri" panose="020F0502020204030204" pitchFamily="34" charset="0"/>
              </a:rPr>
              <a:t>.</a:t>
            </a:r>
          </a:p>
          <a:p>
            <a:endParaRPr lang="en-GB" dirty="0">
              <a:solidFill>
                <a:srgbClr val="000000"/>
              </a:solidFill>
              <a:effectLst/>
              <a:latin typeface="Calibri" panose="020F0502020204030204" pitchFamily="34" charset="0"/>
              <a:cs typeface="Calibri" panose="020F0502020204030204" pitchFamily="34" charset="0"/>
            </a:endParaRPr>
          </a:p>
          <a:p>
            <a:endParaRPr lang="en-GB" dirty="0">
              <a:solidFill>
                <a:srgbClr val="000000"/>
              </a:solidFill>
              <a:effectLst/>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pic>
        <p:nvPicPr>
          <p:cNvPr id="9" name="Picture 8" descr="A black background with white rectangles&#10;&#10;Description automatically generated">
            <a:extLst>
              <a:ext uri="{FF2B5EF4-FFF2-40B4-BE49-F238E27FC236}">
                <a16:creationId xmlns:a16="http://schemas.microsoft.com/office/drawing/2014/main" id="{A89C0F7D-FF1D-F02E-8392-5C1028AA5F62}"/>
              </a:ext>
            </a:extLst>
          </p:cNvPr>
          <p:cNvPicPr>
            <a:picLocks noChangeAspect="1"/>
          </p:cNvPicPr>
          <p:nvPr/>
        </p:nvPicPr>
        <p:blipFill>
          <a:blip r:embed="rId2"/>
          <a:stretch>
            <a:fillRect/>
          </a:stretch>
        </p:blipFill>
        <p:spPr>
          <a:xfrm>
            <a:off x="628650" y="4057345"/>
            <a:ext cx="8154622" cy="2560085"/>
          </a:xfrm>
          <a:prstGeom prst="rect">
            <a:avLst/>
          </a:prstGeom>
        </p:spPr>
      </p:pic>
    </p:spTree>
    <p:extLst>
      <p:ext uri="{BB962C8B-B14F-4D97-AF65-F5344CB8AC3E}">
        <p14:creationId xmlns:p14="http://schemas.microsoft.com/office/powerpoint/2010/main" val="938727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707F0-0E56-B6AA-4EEB-C8E7B268A327}"/>
              </a:ext>
            </a:extLst>
          </p:cNvPr>
          <p:cNvSpPr>
            <a:spLocks noGrp="1"/>
          </p:cNvSpPr>
          <p:nvPr>
            <p:ph type="title"/>
          </p:nvPr>
        </p:nvSpPr>
        <p:spPr>
          <a:xfrm>
            <a:off x="628650" y="0"/>
            <a:ext cx="7886700" cy="1325563"/>
          </a:xfrm>
        </p:spPr>
        <p:txBody>
          <a:bodyPr/>
          <a:lstStyle/>
          <a:p>
            <a:r>
              <a:rPr lang="en-US" dirty="0">
                <a:latin typeface="Calibri" panose="020F0502020204030204" pitchFamily="34" charset="0"/>
                <a:cs typeface="Calibri" panose="020F0502020204030204" pitchFamily="34" charset="0"/>
              </a:rPr>
              <a:t>Technology overview</a:t>
            </a:r>
          </a:p>
        </p:txBody>
      </p:sp>
      <p:sp>
        <p:nvSpPr>
          <p:cNvPr id="4" name="TextBox 3">
            <a:extLst>
              <a:ext uri="{FF2B5EF4-FFF2-40B4-BE49-F238E27FC236}">
                <a16:creationId xmlns:a16="http://schemas.microsoft.com/office/drawing/2014/main" id="{C3F1A626-F122-9463-678D-E9F1A899A373}"/>
              </a:ext>
            </a:extLst>
          </p:cNvPr>
          <p:cNvSpPr txBox="1"/>
          <p:nvPr/>
        </p:nvSpPr>
        <p:spPr>
          <a:xfrm>
            <a:off x="302527" y="1166070"/>
            <a:ext cx="8480745" cy="4524315"/>
          </a:xfrm>
          <a:prstGeom prst="rect">
            <a:avLst/>
          </a:prstGeom>
          <a:noFill/>
        </p:spPr>
        <p:txBody>
          <a:bodyPr wrap="square" rtlCol="0">
            <a:spAutoFit/>
          </a:bodyPr>
          <a:lstStyle/>
          <a:p>
            <a:r>
              <a:rPr lang="en-GB" sz="2400" dirty="0">
                <a:solidFill>
                  <a:srgbClr val="000000"/>
                </a:solidFill>
                <a:effectLst/>
                <a:latin typeface="Calibri" panose="020F0502020204030204" pitchFamily="34" charset="0"/>
                <a:cs typeface="Calibri" panose="020F0502020204030204" pitchFamily="34" charset="0"/>
              </a:rPr>
              <a:t>Used communication technology: </a:t>
            </a:r>
            <a:r>
              <a:rPr lang="en-GB" sz="2400" b="1" dirty="0">
                <a:solidFill>
                  <a:srgbClr val="000000"/>
                </a:solidFill>
                <a:effectLst/>
                <a:latin typeface="Calibri" panose="020F0502020204030204" pitchFamily="34" charset="0"/>
                <a:cs typeface="Calibri" panose="020F0502020204030204" pitchFamily="34" charset="0"/>
              </a:rPr>
              <a:t>NB-IoT</a:t>
            </a:r>
          </a:p>
          <a:p>
            <a:endParaRPr lang="en-GB" sz="2400" dirty="0">
              <a:solidFill>
                <a:srgbClr val="000000"/>
              </a:solidFill>
              <a:latin typeface="Calibri" panose="020F0502020204030204" pitchFamily="34" charset="0"/>
              <a:cs typeface="Calibri" panose="020F0502020204030204" pitchFamily="34" charset="0"/>
            </a:endParaRPr>
          </a:p>
          <a:p>
            <a:r>
              <a:rPr lang="en-GB" sz="2400" dirty="0">
                <a:solidFill>
                  <a:srgbClr val="000000"/>
                </a:solidFill>
                <a:latin typeface="Calibri" panose="020F0502020204030204" pitchFamily="34" charset="0"/>
                <a:cs typeface="Calibri" panose="020F0502020204030204" pitchFamily="34" charset="0"/>
              </a:rPr>
              <a:t>NB-IoT Overview:</a:t>
            </a:r>
          </a:p>
          <a:p>
            <a:pPr marL="342900" indent="-342900">
              <a:buFont typeface="System Font Regular"/>
              <a:buChar char="+"/>
            </a:pPr>
            <a:r>
              <a:rPr lang="en-GB" sz="2400" b="1" dirty="0">
                <a:solidFill>
                  <a:srgbClr val="000000"/>
                </a:solidFill>
                <a:effectLst/>
                <a:latin typeface="Calibri" panose="020F0502020204030204" pitchFamily="34" charset="0"/>
                <a:cs typeface="Calibri" panose="020F0502020204030204" pitchFamily="34" charset="0"/>
              </a:rPr>
              <a:t>Low power consumption </a:t>
            </a:r>
            <a:r>
              <a:rPr lang="en-GB" sz="2400" dirty="0">
                <a:solidFill>
                  <a:srgbClr val="000000"/>
                </a:solidFill>
                <a:effectLst/>
                <a:latin typeface="Calibri" panose="020F0502020204030204" pitchFamily="34" charset="0"/>
                <a:cs typeface="Calibri" panose="020F0502020204030204" pitchFamily="34" charset="0"/>
              </a:rPr>
              <a:t>(especially in PSM mode 10uA vs 15mA in IDLE)</a:t>
            </a:r>
          </a:p>
          <a:p>
            <a:pPr marL="342900" indent="-342900">
              <a:buFont typeface="System Font Regular"/>
              <a:buChar char="+"/>
            </a:pPr>
            <a:r>
              <a:rPr lang="en-GB" sz="2400" b="1" dirty="0">
                <a:solidFill>
                  <a:srgbClr val="000000"/>
                </a:solidFill>
                <a:latin typeface="Calibri" panose="020F0502020204030204" pitchFamily="34" charset="0"/>
                <a:cs typeface="Calibri" panose="020F0502020204030204" pitchFamily="34" charset="0"/>
              </a:rPr>
              <a:t>Lower costs</a:t>
            </a:r>
          </a:p>
          <a:p>
            <a:pPr marL="342900" indent="-342900">
              <a:buFont typeface="System Font Regular"/>
              <a:buChar char="+"/>
            </a:pPr>
            <a:r>
              <a:rPr lang="en-GB" sz="2400" b="1" dirty="0">
                <a:solidFill>
                  <a:srgbClr val="000000"/>
                </a:solidFill>
                <a:effectLst/>
                <a:latin typeface="Calibri" panose="020F0502020204030204" pitchFamily="34" charset="0"/>
                <a:cs typeface="Calibri" panose="020F0502020204030204" pitchFamily="34" charset="0"/>
              </a:rPr>
              <a:t>Efficient use of RF spectrum</a:t>
            </a:r>
          </a:p>
          <a:p>
            <a:pPr marL="342900" indent="-342900">
              <a:buFont typeface="System Font Regular"/>
              <a:buChar char="-"/>
            </a:pPr>
            <a:r>
              <a:rPr lang="en-GB" sz="2400" b="1" dirty="0">
                <a:solidFill>
                  <a:srgbClr val="000000"/>
                </a:solidFill>
                <a:latin typeface="Calibri" panose="020F0502020204030204" pitchFamily="34" charset="0"/>
                <a:cs typeface="Calibri" panose="020F0502020204030204" pitchFamily="34" charset="0"/>
              </a:rPr>
              <a:t>Possible rollout lag times </a:t>
            </a:r>
            <a:r>
              <a:rPr lang="en-GB" sz="2400" dirty="0">
                <a:solidFill>
                  <a:srgbClr val="000000"/>
                </a:solidFill>
                <a:latin typeface="Calibri" panose="020F0502020204030204" pitchFamily="34" charset="0"/>
                <a:cs typeface="Calibri" panose="020F0502020204030204" pitchFamily="34" charset="0"/>
              </a:rPr>
              <a:t>(doesn’t matter for a device with 1|30 min transceiver interval)</a:t>
            </a:r>
          </a:p>
          <a:p>
            <a:pPr marL="342900" indent="-342900">
              <a:buFont typeface="System Font Regular"/>
              <a:buChar char="-"/>
            </a:pPr>
            <a:r>
              <a:rPr lang="en-GB" sz="2400" b="1" dirty="0">
                <a:solidFill>
                  <a:srgbClr val="000000"/>
                </a:solidFill>
                <a:effectLst/>
                <a:latin typeface="Calibri" panose="020F0502020204030204" pitchFamily="34" charset="0"/>
                <a:cs typeface="Calibri" panose="020F0502020204030204" pitchFamily="34" charset="0"/>
              </a:rPr>
              <a:t>Lower data transmission </a:t>
            </a:r>
            <a:r>
              <a:rPr lang="en-GB" sz="2400" dirty="0">
                <a:solidFill>
                  <a:srgbClr val="000000"/>
                </a:solidFill>
                <a:effectLst/>
                <a:latin typeface="Calibri" panose="020F0502020204030204" pitchFamily="34" charset="0"/>
                <a:cs typeface="Calibri" panose="020F0502020204030204" pitchFamily="34" charset="0"/>
              </a:rPr>
              <a:t>(short message(approx. 40 symbols) </a:t>
            </a:r>
            <a:r>
              <a:rPr lang="en-GB" sz="2400" dirty="0">
                <a:solidFill>
                  <a:srgbClr val="000000"/>
                </a:solidFill>
                <a:latin typeface="Calibri" panose="020F0502020204030204" pitchFamily="34" charset="0"/>
                <a:cs typeface="Calibri" panose="020F0502020204030204" pitchFamily="34" charset="0"/>
              </a:rPr>
              <a:t>once in 1|30min, doesn’t matter</a:t>
            </a:r>
            <a:r>
              <a:rPr lang="en-GB" sz="2400" dirty="0">
                <a:solidFill>
                  <a:srgbClr val="000000"/>
                </a:solidFill>
                <a:effectLst/>
                <a:latin typeface="Calibri" panose="020F0502020204030204" pitchFamily="34" charset="0"/>
                <a:cs typeface="Calibri" panose="020F0502020204030204" pitchFamily="34" charset="0"/>
              </a:rPr>
              <a:t>)</a:t>
            </a:r>
          </a:p>
          <a:p>
            <a:pPr marL="342900" indent="-342900">
              <a:buFont typeface="System Font Regular"/>
              <a:buChar char="-"/>
            </a:pPr>
            <a:r>
              <a:rPr lang="en-GB" sz="2400" b="1" dirty="0">
                <a:solidFill>
                  <a:srgbClr val="000000"/>
                </a:solidFill>
                <a:latin typeface="Calibri" panose="020F0502020204030204" pitchFamily="34" charset="0"/>
                <a:cs typeface="Calibri" panose="020F0502020204030204" pitchFamily="34" charset="0"/>
              </a:rPr>
              <a:t>Higher latency </a:t>
            </a:r>
            <a:r>
              <a:rPr lang="en-GB" sz="2400" dirty="0">
                <a:solidFill>
                  <a:srgbClr val="000000"/>
                </a:solidFill>
                <a:latin typeface="Calibri" panose="020F0502020204030204" pitchFamily="34" charset="0"/>
                <a:cs typeface="Calibri" panose="020F0502020204030204" pitchFamily="34" charset="0"/>
              </a:rPr>
              <a:t>(delay up to 10s doesn’t matter for our task)</a:t>
            </a:r>
            <a:endParaRPr lang="en-GB" sz="240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471430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707F0-0E56-B6AA-4EEB-C8E7B268A327}"/>
              </a:ext>
            </a:extLst>
          </p:cNvPr>
          <p:cNvSpPr>
            <a:spLocks noGrp="1"/>
          </p:cNvSpPr>
          <p:nvPr>
            <p:ph type="title"/>
          </p:nvPr>
        </p:nvSpPr>
        <p:spPr>
          <a:xfrm>
            <a:off x="628650" y="0"/>
            <a:ext cx="7886700" cy="1325563"/>
          </a:xfrm>
        </p:spPr>
        <p:txBody>
          <a:bodyPr/>
          <a:lstStyle/>
          <a:p>
            <a:r>
              <a:rPr lang="en-US" dirty="0">
                <a:latin typeface="Calibri" panose="020F0502020204030204" pitchFamily="34" charset="0"/>
                <a:cs typeface="Calibri" panose="020F0502020204030204" pitchFamily="34" charset="0"/>
              </a:rPr>
              <a:t>Protocol overview</a:t>
            </a:r>
          </a:p>
        </p:txBody>
      </p:sp>
      <p:sp>
        <p:nvSpPr>
          <p:cNvPr id="4" name="TextBox 3">
            <a:extLst>
              <a:ext uri="{FF2B5EF4-FFF2-40B4-BE49-F238E27FC236}">
                <a16:creationId xmlns:a16="http://schemas.microsoft.com/office/drawing/2014/main" id="{C3F1A626-F122-9463-678D-E9F1A899A373}"/>
              </a:ext>
            </a:extLst>
          </p:cNvPr>
          <p:cNvSpPr txBox="1"/>
          <p:nvPr/>
        </p:nvSpPr>
        <p:spPr>
          <a:xfrm>
            <a:off x="302527" y="1166070"/>
            <a:ext cx="8480745" cy="5262979"/>
          </a:xfrm>
          <a:prstGeom prst="rect">
            <a:avLst/>
          </a:prstGeom>
          <a:noFill/>
        </p:spPr>
        <p:txBody>
          <a:bodyPr wrap="square" rtlCol="0">
            <a:spAutoFit/>
          </a:bodyPr>
          <a:lstStyle/>
          <a:p>
            <a:r>
              <a:rPr lang="en-GB" sz="2400" dirty="0">
                <a:solidFill>
                  <a:srgbClr val="000000"/>
                </a:solidFill>
                <a:latin typeface="Calibri" panose="020F0502020204030204" pitchFamily="34" charset="0"/>
                <a:cs typeface="Calibri" panose="020F0502020204030204" pitchFamily="34" charset="0"/>
              </a:rPr>
              <a:t>According to the project guidelines, a p</a:t>
            </a:r>
            <a:r>
              <a:rPr lang="en-GB" sz="2400" dirty="0">
                <a:solidFill>
                  <a:srgbClr val="000000"/>
                </a:solidFill>
                <a:effectLst/>
                <a:latin typeface="Calibri" panose="020F0502020204030204" pitchFamily="34" charset="0"/>
                <a:cs typeface="Calibri" panose="020F0502020204030204" pitchFamily="34" charset="0"/>
              </a:rPr>
              <a:t>referred protocol is </a:t>
            </a:r>
            <a:r>
              <a:rPr lang="en-GB" sz="2400" b="1" dirty="0">
                <a:solidFill>
                  <a:srgbClr val="000000"/>
                </a:solidFill>
                <a:effectLst/>
                <a:latin typeface="Calibri" panose="020F0502020204030204" pitchFamily="34" charset="0"/>
                <a:cs typeface="Calibri" panose="020F0502020204030204" pitchFamily="34" charset="0"/>
              </a:rPr>
              <a:t>UDP</a:t>
            </a:r>
            <a:r>
              <a:rPr lang="en-GB" sz="2400" dirty="0">
                <a:solidFill>
                  <a:srgbClr val="000000"/>
                </a:solidFill>
                <a:effectLst/>
                <a:latin typeface="Calibri" panose="020F0502020204030204" pitchFamily="34" charset="0"/>
                <a:cs typeface="Calibri" panose="020F0502020204030204" pitchFamily="34" charset="0"/>
              </a:rPr>
              <a:t> due to the transferred data volume, which is charged.</a:t>
            </a:r>
          </a:p>
          <a:p>
            <a:endParaRPr lang="en-GB" sz="2400" dirty="0">
              <a:solidFill>
                <a:srgbClr val="000000"/>
              </a:solidFill>
              <a:latin typeface="Calibri" panose="020F0502020204030204" pitchFamily="34" charset="0"/>
              <a:cs typeface="Calibri" panose="020F0502020204030204" pitchFamily="34" charset="0"/>
            </a:endParaRPr>
          </a:p>
          <a:p>
            <a:r>
              <a:rPr lang="en-GB" sz="2400" dirty="0" err="1">
                <a:solidFill>
                  <a:srgbClr val="000000"/>
                </a:solidFill>
                <a:latin typeface="Calibri" panose="020F0502020204030204" pitchFamily="34" charset="0"/>
                <a:cs typeface="Calibri" panose="020F0502020204030204" pitchFamily="34" charset="0"/>
              </a:rPr>
              <a:t>ThingsBoard</a:t>
            </a:r>
            <a:r>
              <a:rPr lang="en-GB" sz="2400" dirty="0">
                <a:solidFill>
                  <a:srgbClr val="000000"/>
                </a:solidFill>
                <a:latin typeface="Calibri" panose="020F0502020204030204" pitchFamily="34" charset="0"/>
                <a:cs typeface="Calibri" panose="020F0502020204030204" pitchFamily="34" charset="0"/>
              </a:rPr>
              <a:t> use requirement =&gt; need to use </a:t>
            </a:r>
            <a:r>
              <a:rPr lang="en-GB" sz="2400" b="1" dirty="0">
                <a:solidFill>
                  <a:srgbClr val="000000"/>
                </a:solidFill>
                <a:latin typeface="Calibri" panose="020F0502020204030204" pitchFamily="34" charset="0"/>
                <a:cs typeface="Calibri" panose="020F0502020204030204" pitchFamily="34" charset="0"/>
              </a:rPr>
              <a:t>MQTT</a:t>
            </a:r>
            <a:r>
              <a:rPr lang="en-GB" sz="2400" dirty="0">
                <a:solidFill>
                  <a:srgbClr val="000000"/>
                </a:solidFill>
                <a:latin typeface="Calibri" panose="020F0502020204030204" pitchFamily="34" charset="0"/>
                <a:cs typeface="Calibri" panose="020F0502020204030204" pitchFamily="34" charset="0"/>
              </a:rPr>
              <a:t> or </a:t>
            </a:r>
            <a:r>
              <a:rPr lang="en-GB" sz="2400" b="1" dirty="0">
                <a:solidFill>
                  <a:srgbClr val="000000"/>
                </a:solidFill>
                <a:latin typeface="Calibri" panose="020F0502020204030204" pitchFamily="34" charset="0"/>
                <a:cs typeface="Calibri" panose="020F0502020204030204" pitchFamily="34" charset="0"/>
              </a:rPr>
              <a:t>CoAP</a:t>
            </a:r>
            <a:r>
              <a:rPr lang="en-GB" sz="2400" dirty="0">
                <a:solidFill>
                  <a:srgbClr val="000000"/>
                </a:solidFill>
                <a:latin typeface="Calibri" panose="020F0502020204030204" pitchFamily="34" charset="0"/>
                <a:cs typeface="Calibri" panose="020F0502020204030204" pitchFamily="34" charset="0"/>
              </a:rPr>
              <a:t> protocol for communication.</a:t>
            </a:r>
          </a:p>
          <a:p>
            <a:endParaRPr lang="en-GB" sz="2400" dirty="0">
              <a:solidFill>
                <a:srgbClr val="000000"/>
              </a:solidFill>
              <a:effectLst/>
              <a:latin typeface="Calibri" panose="020F0502020204030204" pitchFamily="34" charset="0"/>
              <a:cs typeface="Calibri" panose="020F0502020204030204" pitchFamily="34" charset="0"/>
            </a:endParaRPr>
          </a:p>
          <a:p>
            <a:r>
              <a:rPr lang="en-GB" sz="2400" dirty="0">
                <a:solidFill>
                  <a:srgbClr val="000000"/>
                </a:solidFill>
                <a:latin typeface="Calibri" panose="020F0502020204030204" pitchFamily="34" charset="0"/>
                <a:cs typeface="Calibri" panose="020F0502020204030204" pitchFamily="34" charset="0"/>
              </a:rPr>
              <a:t>As a result, we asked for a </a:t>
            </a:r>
            <a:r>
              <a:rPr lang="en-GB" sz="2400" b="1" dirty="0">
                <a:solidFill>
                  <a:srgbClr val="000000"/>
                </a:solidFill>
                <a:latin typeface="Calibri" panose="020F0502020204030204" pitchFamily="34" charset="0"/>
                <a:cs typeface="Calibri" panose="020F0502020204030204" pitchFamily="34" charset="0"/>
              </a:rPr>
              <a:t>PROXY server</a:t>
            </a:r>
            <a:r>
              <a:rPr lang="en-GB" sz="2400" dirty="0">
                <a:solidFill>
                  <a:srgbClr val="000000"/>
                </a:solidFill>
                <a:latin typeface="Calibri" panose="020F0502020204030204" pitchFamily="34" charset="0"/>
                <a:cs typeface="Calibri" panose="020F0502020204030204" pitchFamily="34" charset="0"/>
              </a:rPr>
              <a:t>(made by Ing. </a:t>
            </a:r>
            <a:r>
              <a:rPr lang="en-GB" sz="2400" dirty="0" err="1">
                <a:solidFill>
                  <a:srgbClr val="000000"/>
                </a:solidFill>
                <a:latin typeface="Calibri" panose="020F0502020204030204" pitchFamily="34" charset="0"/>
                <a:cs typeface="Calibri" panose="020F0502020204030204" pitchFamily="34" charset="0"/>
              </a:rPr>
              <a:t>Radim</a:t>
            </a:r>
            <a:r>
              <a:rPr lang="en-GB" sz="2400" dirty="0">
                <a:solidFill>
                  <a:srgbClr val="000000"/>
                </a:solidFill>
                <a:latin typeface="Calibri" panose="020F0502020204030204" pitchFamily="34" charset="0"/>
                <a:cs typeface="Calibri" panose="020F0502020204030204" pitchFamily="34" charset="0"/>
              </a:rPr>
              <a:t> </a:t>
            </a:r>
            <a:r>
              <a:rPr lang="en-GB" sz="2400" dirty="0" err="1">
                <a:solidFill>
                  <a:srgbClr val="000000"/>
                </a:solidFill>
                <a:latin typeface="Calibri" panose="020F0502020204030204" pitchFamily="34" charset="0"/>
                <a:cs typeface="Calibri" panose="020F0502020204030204" pitchFamily="34" charset="0"/>
              </a:rPr>
              <a:t>Dvořák</a:t>
            </a:r>
            <a:r>
              <a:rPr lang="en-GB" sz="2400" dirty="0">
                <a:solidFill>
                  <a:srgbClr val="000000"/>
                </a:solidFill>
                <a:latin typeface="Calibri" panose="020F0502020204030204" pitchFamily="34" charset="0"/>
                <a:cs typeface="Calibri" panose="020F0502020204030204" pitchFamily="34" charset="0"/>
              </a:rPr>
              <a:t>) that receives UDP protocol commands and transforms them into the MQTT commands, which are then sent to the </a:t>
            </a:r>
            <a:r>
              <a:rPr lang="en-GB" sz="2400" dirty="0" err="1">
                <a:solidFill>
                  <a:srgbClr val="000000"/>
                </a:solidFill>
                <a:latin typeface="Calibri" panose="020F0502020204030204" pitchFamily="34" charset="0"/>
                <a:cs typeface="Calibri" panose="020F0502020204030204" pitchFamily="34" charset="0"/>
              </a:rPr>
              <a:t>ThingsBoard</a:t>
            </a:r>
            <a:r>
              <a:rPr lang="en-GB" sz="2400" dirty="0">
                <a:solidFill>
                  <a:srgbClr val="000000"/>
                </a:solidFill>
                <a:latin typeface="Calibri" panose="020F0502020204030204" pitchFamily="34" charset="0"/>
                <a:cs typeface="Calibri" panose="020F0502020204030204" pitchFamily="34" charset="0"/>
              </a:rPr>
              <a:t>. The PROXY server also transmits the switch state change back to the transmitter board (for fast-tracking mode activation).</a:t>
            </a:r>
            <a:endParaRPr lang="en-GB" sz="2400" dirty="0">
              <a:solidFill>
                <a:srgbClr val="000000"/>
              </a:solidFill>
              <a:effectLst/>
              <a:latin typeface="Calibri" panose="020F0502020204030204" pitchFamily="34" charset="0"/>
              <a:cs typeface="Calibri" panose="020F0502020204030204" pitchFamily="34" charset="0"/>
            </a:endParaRPr>
          </a:p>
          <a:p>
            <a:endParaRPr lang="en-GB" sz="2400" dirty="0">
              <a:solidFill>
                <a:srgbClr val="000000"/>
              </a:solidFill>
              <a:effectLst/>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440055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B5933DA-057A-601D-6609-114A65472DBB}"/>
              </a:ext>
            </a:extLst>
          </p:cNvPr>
          <p:cNvSpPr txBox="1">
            <a:spLocks/>
          </p:cNvSpPr>
          <p:nvPr/>
        </p:nvSpPr>
        <p:spPr>
          <a:xfrm>
            <a:off x="628650" y="0"/>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Calibri" panose="020F0502020204030204" pitchFamily="34" charset="0"/>
                <a:cs typeface="Calibri" panose="020F0502020204030204" pitchFamily="34" charset="0"/>
              </a:rPr>
              <a:t>Code overview: Initialization (1/3)</a:t>
            </a:r>
          </a:p>
        </p:txBody>
      </p:sp>
      <p:pic>
        <p:nvPicPr>
          <p:cNvPr id="4" name="Content Placeholder 3">
            <a:extLst>
              <a:ext uri="{FF2B5EF4-FFF2-40B4-BE49-F238E27FC236}">
                <a16:creationId xmlns:a16="http://schemas.microsoft.com/office/drawing/2014/main" id="{DF744CAB-C1C9-44D8-0CB4-97224C5173E1}"/>
              </a:ext>
            </a:extLst>
          </p:cNvPr>
          <p:cNvPicPr>
            <a:picLocks noGrp="1" noChangeAspect="1"/>
          </p:cNvPicPr>
          <p:nvPr>
            <p:ph idx="1"/>
          </p:nvPr>
        </p:nvPicPr>
        <p:blipFill>
          <a:blip r:embed="rId2"/>
          <a:stretch>
            <a:fillRect/>
          </a:stretch>
        </p:blipFill>
        <p:spPr>
          <a:xfrm>
            <a:off x="222657" y="4928529"/>
            <a:ext cx="5448301" cy="244656"/>
          </a:xfrm>
        </p:spPr>
      </p:pic>
      <p:sp>
        <p:nvSpPr>
          <p:cNvPr id="5" name="TextBox 4">
            <a:extLst>
              <a:ext uri="{FF2B5EF4-FFF2-40B4-BE49-F238E27FC236}">
                <a16:creationId xmlns:a16="http://schemas.microsoft.com/office/drawing/2014/main" id="{4A89E146-9B8F-50C2-9D7C-74A941B6F7A1}"/>
              </a:ext>
            </a:extLst>
          </p:cNvPr>
          <p:cNvSpPr txBox="1"/>
          <p:nvPr/>
        </p:nvSpPr>
        <p:spPr>
          <a:xfrm>
            <a:off x="260058" y="1157377"/>
            <a:ext cx="8883942" cy="5016758"/>
          </a:xfrm>
          <a:prstGeom prst="rect">
            <a:avLst/>
          </a:prstGeom>
          <a:noFill/>
        </p:spPr>
        <p:txBody>
          <a:bodyPr wrap="square" rtlCol="0">
            <a:spAutoFit/>
          </a:bodyPr>
          <a:lstStyle/>
          <a:p>
            <a:r>
              <a:rPr lang="en-GB" sz="1600" b="0" dirty="0">
                <a:effectLst/>
                <a:latin typeface="Menlo" panose="020B0609030804020204" pitchFamily="49" charset="0"/>
              </a:rPr>
              <a:t># Set radio mode and APN configuration</a:t>
            </a:r>
          </a:p>
          <a:p>
            <a:r>
              <a:rPr lang="en-GB" sz="1600" b="1" dirty="0" err="1">
                <a:effectLst/>
                <a:latin typeface="Menlo" panose="020B0609030804020204" pitchFamily="49" charset="0"/>
              </a:rPr>
              <a:t>module.setRadio</a:t>
            </a:r>
            <a:r>
              <a:rPr lang="en-GB" sz="1600" b="1" dirty="0">
                <a:effectLst/>
                <a:latin typeface="Menlo" panose="020B0609030804020204" pitchFamily="49" charset="0"/>
              </a:rPr>
              <a:t>(1)</a:t>
            </a:r>
          </a:p>
          <a:p>
            <a:r>
              <a:rPr lang="en-GB" sz="1600" b="1" dirty="0" err="1">
                <a:effectLst/>
                <a:latin typeface="Menlo" panose="020B0609030804020204" pitchFamily="49" charset="0"/>
              </a:rPr>
              <a:t>module.setAPN</a:t>
            </a:r>
            <a:r>
              <a:rPr lang="en-GB" sz="1600" b="1" dirty="0">
                <a:effectLst/>
                <a:latin typeface="Menlo" panose="020B0609030804020204" pitchFamily="49" charset="0"/>
              </a:rPr>
              <a:t>("</a:t>
            </a:r>
            <a:r>
              <a:rPr lang="en-GB" sz="1600" b="1" dirty="0" err="1">
                <a:effectLst/>
                <a:latin typeface="Menlo" panose="020B0609030804020204" pitchFamily="49" charset="0"/>
              </a:rPr>
              <a:t>lpwa.vodafone.iot</a:t>
            </a:r>
            <a:r>
              <a:rPr lang="en-GB" sz="1600" b="1" dirty="0">
                <a:effectLst/>
                <a:latin typeface="Menlo" panose="020B0609030804020204" pitchFamily="49" charset="0"/>
              </a:rPr>
              <a:t>")</a:t>
            </a:r>
          </a:p>
          <a:p>
            <a:br>
              <a:rPr lang="en-GB" sz="1600" b="0" dirty="0">
                <a:effectLst/>
                <a:latin typeface="Menlo" panose="020B0609030804020204" pitchFamily="49" charset="0"/>
              </a:rPr>
            </a:br>
            <a:r>
              <a:rPr lang="en-GB" sz="1600" b="0" dirty="0">
                <a:effectLst/>
                <a:latin typeface="Menlo" panose="020B0609030804020204" pitchFamily="49" charset="0"/>
              </a:rPr>
              <a:t># Connect to the network</a:t>
            </a:r>
          </a:p>
          <a:p>
            <a:r>
              <a:rPr lang="en-GB" sz="1600" b="1" dirty="0" err="1">
                <a:effectLst/>
                <a:latin typeface="Menlo" panose="020B0609030804020204" pitchFamily="49" charset="0"/>
              </a:rPr>
              <a:t>module.sendCommand</a:t>
            </a:r>
            <a:r>
              <a:rPr lang="en-GB" sz="1600" b="1" dirty="0">
                <a:effectLst/>
                <a:latin typeface="Menlo" panose="020B0609030804020204" pitchFamily="49" charset="0"/>
              </a:rPr>
              <a:t>("AT+COPS=1,2,23003\r\n")</a:t>
            </a:r>
          </a:p>
          <a:p>
            <a:endParaRPr lang="en-GB" sz="1600" b="0" dirty="0">
              <a:effectLst/>
              <a:latin typeface="Menlo" panose="020B0609030804020204" pitchFamily="49" charset="0"/>
            </a:endParaRPr>
          </a:p>
          <a:p>
            <a:endParaRPr lang="en-GB" sz="1600" dirty="0">
              <a:latin typeface="Menlo" panose="020B0609030804020204" pitchFamily="49" charset="0"/>
            </a:endParaRPr>
          </a:p>
          <a:p>
            <a:r>
              <a:rPr lang="en-GB" sz="1600" b="0" dirty="0">
                <a:effectLst/>
                <a:latin typeface="Menlo" panose="020B0609030804020204" pitchFamily="49" charset="0"/>
              </a:rPr>
              <a:t># Open socket</a:t>
            </a:r>
          </a:p>
          <a:p>
            <a:r>
              <a:rPr lang="en-GB" sz="1600" b="1" dirty="0" err="1">
                <a:effectLst/>
                <a:latin typeface="Menlo" panose="020B0609030804020204" pitchFamily="49" charset="0"/>
              </a:rPr>
              <a:t>module.sendCommand</a:t>
            </a:r>
            <a:r>
              <a:rPr lang="en-GB" sz="1600" b="1" dirty="0">
                <a:effectLst/>
                <a:latin typeface="Menlo" panose="020B0609030804020204" pitchFamily="49" charset="0"/>
              </a:rPr>
              <a:t>(</a:t>
            </a:r>
            <a:r>
              <a:rPr lang="en-GB" sz="1600" b="1" dirty="0" err="1">
                <a:effectLst/>
                <a:latin typeface="Menlo" panose="020B0609030804020204" pitchFamily="49" charset="0"/>
              </a:rPr>
              <a:t>f"AT+QIOPEN</a:t>
            </a:r>
            <a:r>
              <a:rPr lang="en-GB" sz="1600" b="1" dirty="0">
                <a:effectLst/>
                <a:latin typeface="Menlo" panose="020B0609030804020204" pitchFamily="49" charset="0"/>
              </a:rPr>
              <a:t>=1,1,\"UDP\",\"{_REMOTE_SERVER_IP_PROXY_}\",{_REMOTE_SERVER_PORT_PROXY_}\r\n")</a:t>
            </a:r>
          </a:p>
          <a:p>
            <a:endParaRPr lang="en-GB" sz="1600" b="0" dirty="0">
              <a:effectLst/>
              <a:latin typeface="Menlo" panose="020B0609030804020204" pitchFamily="49" charset="0"/>
            </a:endParaRPr>
          </a:p>
          <a:p>
            <a:endParaRPr lang="en-GB" sz="1600" dirty="0">
              <a:latin typeface="Menlo" panose="020B0609030804020204" pitchFamily="49" charset="0"/>
            </a:endParaRPr>
          </a:p>
          <a:p>
            <a:r>
              <a:rPr lang="en-GB" sz="1600" b="0" dirty="0">
                <a:effectLst/>
                <a:latin typeface="Menlo" panose="020B0609030804020204" pitchFamily="49" charset="0"/>
              </a:rPr>
              <a:t># Check network registration status using AT+CEREG?</a:t>
            </a:r>
          </a:p>
          <a:p>
            <a:r>
              <a:rPr lang="en-GB" sz="1600" b="1" dirty="0" err="1">
                <a:effectLst/>
                <a:latin typeface="Menlo" panose="020B0609030804020204" pitchFamily="49" charset="0"/>
              </a:rPr>
              <a:t>cereg_response</a:t>
            </a:r>
            <a:r>
              <a:rPr lang="en-GB" sz="1600" b="1" dirty="0">
                <a:effectLst/>
                <a:latin typeface="Menlo" panose="020B0609030804020204" pitchFamily="49" charset="0"/>
              </a:rPr>
              <a:t> = </a:t>
            </a:r>
            <a:r>
              <a:rPr lang="en-GB" sz="1600" b="1" dirty="0" err="1">
                <a:effectLst/>
                <a:latin typeface="Menlo" panose="020B0609030804020204" pitchFamily="49" charset="0"/>
              </a:rPr>
              <a:t>module.sendCommand</a:t>
            </a:r>
            <a:r>
              <a:rPr lang="en-GB" sz="1600" b="1" dirty="0">
                <a:effectLst/>
                <a:latin typeface="Menlo" panose="020B0609030804020204" pitchFamily="49" charset="0"/>
              </a:rPr>
              <a:t>("AT+CEREG?\r\n")</a:t>
            </a:r>
          </a:p>
          <a:p>
            <a:endParaRPr lang="en-GB" sz="1600" b="1" dirty="0">
              <a:latin typeface="Menlo" panose="020B0609030804020204" pitchFamily="49" charset="0"/>
            </a:endParaRPr>
          </a:p>
          <a:p>
            <a:endParaRPr lang="en-GB" sz="1600" b="1" dirty="0">
              <a:effectLst/>
              <a:latin typeface="Menlo" panose="020B0609030804020204" pitchFamily="49" charset="0"/>
            </a:endParaRPr>
          </a:p>
          <a:p>
            <a:r>
              <a:rPr lang="en-GB" sz="1600" b="0" dirty="0">
                <a:effectLst/>
                <a:latin typeface="Menlo" panose="020B0609030804020204" pitchFamily="49" charset="0"/>
              </a:rPr>
              <a:t># Enable PSM mode</a:t>
            </a:r>
          </a:p>
          <a:p>
            <a:r>
              <a:rPr lang="en-GB" sz="1600" b="1" dirty="0" err="1">
                <a:effectLst/>
                <a:latin typeface="Menlo" panose="020B0609030804020204" pitchFamily="49" charset="0"/>
              </a:rPr>
              <a:t>module.sendCommand</a:t>
            </a:r>
            <a:r>
              <a:rPr lang="en-GB" sz="1600" b="1" dirty="0">
                <a:effectLst/>
                <a:latin typeface="Menlo" panose="020B0609030804020204" pitchFamily="49" charset="0"/>
              </a:rPr>
              <a:t>(</a:t>
            </a:r>
            <a:r>
              <a:rPr lang="en-GB" sz="1600" b="1" dirty="0" err="1">
                <a:effectLst/>
                <a:latin typeface="Menlo" panose="020B0609030804020204" pitchFamily="49" charset="0"/>
              </a:rPr>
              <a:t>f"AT+CPSMS</a:t>
            </a:r>
            <a:r>
              <a:rPr lang="en-GB" sz="1600" b="1" dirty="0">
                <a:effectLst/>
                <a:latin typeface="Menlo" panose="020B0609030804020204" pitchFamily="49" charset="0"/>
              </a:rPr>
              <a:t>=1,,,\"00000100\",\"00001000\"\r\n") </a:t>
            </a:r>
          </a:p>
          <a:p>
            <a:r>
              <a:rPr lang="en-GB" sz="1600" b="0" dirty="0">
                <a:effectLst/>
                <a:latin typeface="Menlo" panose="020B0609030804020204" pitchFamily="49" charset="0"/>
              </a:rPr>
              <a:t># Period TAU = 40 min, Active time = 16 sec</a:t>
            </a:r>
          </a:p>
        </p:txBody>
      </p:sp>
      <p:pic>
        <p:nvPicPr>
          <p:cNvPr id="7" name="Picture 6" descr="A close up of a text&#10;&#10;Description automatically generated">
            <a:extLst>
              <a:ext uri="{FF2B5EF4-FFF2-40B4-BE49-F238E27FC236}">
                <a16:creationId xmlns:a16="http://schemas.microsoft.com/office/drawing/2014/main" id="{19B05EDD-A009-37FC-6390-37E3BD2C71A8}"/>
              </a:ext>
            </a:extLst>
          </p:cNvPr>
          <p:cNvPicPr>
            <a:picLocks noChangeAspect="1"/>
          </p:cNvPicPr>
          <p:nvPr/>
        </p:nvPicPr>
        <p:blipFill rotWithShape="1">
          <a:blip r:embed="rId3"/>
          <a:srcRect t="10529" r="11995" b="20113"/>
          <a:stretch/>
        </p:blipFill>
        <p:spPr>
          <a:xfrm>
            <a:off x="222657" y="2726422"/>
            <a:ext cx="2889660" cy="374367"/>
          </a:xfrm>
          <a:prstGeom prst="rect">
            <a:avLst/>
          </a:prstGeom>
        </p:spPr>
      </p:pic>
      <p:pic>
        <p:nvPicPr>
          <p:cNvPr id="10" name="Picture 9">
            <a:extLst>
              <a:ext uri="{FF2B5EF4-FFF2-40B4-BE49-F238E27FC236}">
                <a16:creationId xmlns:a16="http://schemas.microsoft.com/office/drawing/2014/main" id="{0988C70C-362F-988C-8540-366F192EBC3C}"/>
              </a:ext>
            </a:extLst>
          </p:cNvPr>
          <p:cNvPicPr>
            <a:picLocks noChangeAspect="1"/>
          </p:cNvPicPr>
          <p:nvPr/>
        </p:nvPicPr>
        <p:blipFill>
          <a:blip r:embed="rId4"/>
          <a:stretch>
            <a:fillRect/>
          </a:stretch>
        </p:blipFill>
        <p:spPr>
          <a:xfrm>
            <a:off x="260058" y="3953218"/>
            <a:ext cx="4750656" cy="369222"/>
          </a:xfrm>
          <a:prstGeom prst="rect">
            <a:avLst/>
          </a:prstGeom>
        </p:spPr>
      </p:pic>
    </p:spTree>
    <p:extLst>
      <p:ext uri="{BB962C8B-B14F-4D97-AF65-F5344CB8AC3E}">
        <p14:creationId xmlns:p14="http://schemas.microsoft.com/office/powerpoint/2010/main" val="1002102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B5933DA-057A-601D-6609-114A65472DBB}"/>
              </a:ext>
            </a:extLst>
          </p:cNvPr>
          <p:cNvSpPr txBox="1">
            <a:spLocks/>
          </p:cNvSpPr>
          <p:nvPr/>
        </p:nvSpPr>
        <p:spPr>
          <a:xfrm>
            <a:off x="628650" y="0"/>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Calibri" panose="020F0502020204030204" pitchFamily="34" charset="0"/>
                <a:cs typeface="Calibri" panose="020F0502020204030204" pitchFamily="34" charset="0"/>
              </a:rPr>
              <a:t>Code overview: GPS data (2/3)</a:t>
            </a:r>
          </a:p>
        </p:txBody>
      </p:sp>
      <p:pic>
        <p:nvPicPr>
          <p:cNvPr id="4" name="Content Placeholder 3" descr="A number on a white background&#10;&#10;Description automatically generated">
            <a:extLst>
              <a:ext uri="{FF2B5EF4-FFF2-40B4-BE49-F238E27FC236}">
                <a16:creationId xmlns:a16="http://schemas.microsoft.com/office/drawing/2014/main" id="{BE0A027B-31EC-7EB7-9AD9-DBF336F6CFDC}"/>
              </a:ext>
            </a:extLst>
          </p:cNvPr>
          <p:cNvPicPr>
            <a:picLocks noGrp="1" noChangeAspect="1"/>
          </p:cNvPicPr>
          <p:nvPr>
            <p:ph idx="1"/>
          </p:nvPr>
        </p:nvPicPr>
        <p:blipFill>
          <a:blip r:embed="rId2"/>
          <a:stretch>
            <a:fillRect/>
          </a:stretch>
        </p:blipFill>
        <p:spPr>
          <a:xfrm>
            <a:off x="251853" y="3287869"/>
            <a:ext cx="4781958" cy="700804"/>
          </a:xfrm>
        </p:spPr>
      </p:pic>
      <p:sp>
        <p:nvSpPr>
          <p:cNvPr id="6" name="TextBox 5">
            <a:extLst>
              <a:ext uri="{FF2B5EF4-FFF2-40B4-BE49-F238E27FC236}">
                <a16:creationId xmlns:a16="http://schemas.microsoft.com/office/drawing/2014/main" id="{CDBAC899-145A-B0A1-EFEC-36DAB4A7DBEF}"/>
              </a:ext>
            </a:extLst>
          </p:cNvPr>
          <p:cNvSpPr txBox="1"/>
          <p:nvPr/>
        </p:nvSpPr>
        <p:spPr>
          <a:xfrm>
            <a:off x="251853" y="991393"/>
            <a:ext cx="8824852" cy="2646878"/>
          </a:xfrm>
          <a:prstGeom prst="rect">
            <a:avLst/>
          </a:prstGeom>
          <a:noFill/>
        </p:spPr>
        <p:txBody>
          <a:bodyPr wrap="none" rtlCol="0">
            <a:spAutoFit/>
          </a:bodyPr>
          <a:lstStyle/>
          <a:p>
            <a:r>
              <a:rPr lang="en-GB" sz="1600" b="0" dirty="0">
                <a:effectLst/>
                <a:latin typeface="Menlo" panose="020B0609030804020204" pitchFamily="49" charset="0"/>
              </a:rPr>
              <a:t># Send message</a:t>
            </a:r>
          </a:p>
          <a:p>
            <a:r>
              <a:rPr lang="en-GB" sz="1600" b="0" dirty="0">
                <a:effectLst/>
                <a:latin typeface="Menlo" panose="020B0609030804020204" pitchFamily="49" charset="0"/>
              </a:rPr>
              <a:t>latitude, longitude = coordinates[a]</a:t>
            </a:r>
          </a:p>
          <a:p>
            <a:r>
              <a:rPr lang="en-GB" sz="1600" b="0" dirty="0" err="1">
                <a:effectLst/>
                <a:latin typeface="Menlo" panose="020B0609030804020204" pitchFamily="49" charset="0"/>
              </a:rPr>
              <a:t>gps_data_vector</a:t>
            </a:r>
            <a:r>
              <a:rPr lang="en-GB" sz="1600" b="0" dirty="0">
                <a:effectLst/>
                <a:latin typeface="Menlo" panose="020B0609030804020204" pitchFamily="49" charset="0"/>
              </a:rPr>
              <a:t> = f"\"latitude\":{latitude},\"longitude\":{longitude}"</a:t>
            </a:r>
          </a:p>
          <a:p>
            <a:r>
              <a:rPr lang="en-GB" sz="1600" b="1" dirty="0" err="1">
                <a:effectLst/>
                <a:latin typeface="Menlo" panose="020B0609030804020204" pitchFamily="49" charset="0"/>
              </a:rPr>
              <a:t>module.sendCommand</a:t>
            </a:r>
            <a:r>
              <a:rPr lang="en-GB" sz="1600" b="1" dirty="0">
                <a:effectLst/>
                <a:latin typeface="Menlo" panose="020B0609030804020204" pitchFamily="49" charset="0"/>
              </a:rPr>
              <a:t>(</a:t>
            </a:r>
            <a:r>
              <a:rPr lang="en-GB" sz="1600" b="1" dirty="0" err="1">
                <a:effectLst/>
                <a:latin typeface="Menlo" panose="020B0609030804020204" pitchFamily="49" charset="0"/>
              </a:rPr>
              <a:t>f"AT+QISEND</a:t>
            </a:r>
            <a:r>
              <a:rPr lang="en-GB" sz="1600" b="1" dirty="0">
                <a:effectLst/>
                <a:latin typeface="Menlo" panose="020B0609030804020204" pitchFamily="49" charset="0"/>
              </a:rPr>
              <a:t>=1,{</a:t>
            </a:r>
            <a:r>
              <a:rPr lang="en-GB" sz="1600" b="1" dirty="0" err="1">
                <a:effectLst/>
                <a:latin typeface="Menlo" panose="020B0609030804020204" pitchFamily="49" charset="0"/>
              </a:rPr>
              <a:t>len</a:t>
            </a:r>
            <a:r>
              <a:rPr lang="en-GB" sz="1600" b="1" dirty="0">
                <a:effectLst/>
                <a:latin typeface="Menlo" panose="020B0609030804020204" pitchFamily="49" charset="0"/>
              </a:rPr>
              <a:t>(</a:t>
            </a:r>
            <a:r>
              <a:rPr lang="en-GB" sz="1600" b="1" dirty="0" err="1">
                <a:effectLst/>
                <a:latin typeface="Menlo" panose="020B0609030804020204" pitchFamily="49" charset="0"/>
              </a:rPr>
              <a:t>gps_data_vector</a:t>
            </a:r>
            <a:r>
              <a:rPr lang="en-GB" sz="1600" b="1" dirty="0">
                <a:effectLst/>
                <a:latin typeface="Menlo" panose="020B0609030804020204" pitchFamily="49" charset="0"/>
              </a:rPr>
              <a:t>)}\r\n")</a:t>
            </a:r>
          </a:p>
          <a:p>
            <a:r>
              <a:rPr lang="en-GB" sz="1600" b="0" dirty="0" err="1">
                <a:effectLst/>
                <a:latin typeface="Menlo" panose="020B0609030804020204" pitchFamily="49" charset="0"/>
              </a:rPr>
              <a:t>time.sleep</a:t>
            </a:r>
            <a:r>
              <a:rPr lang="en-GB" sz="1600" b="0" dirty="0">
                <a:effectLst/>
                <a:latin typeface="Menlo" panose="020B0609030804020204" pitchFamily="49" charset="0"/>
              </a:rPr>
              <a:t>(2)</a:t>
            </a:r>
          </a:p>
          <a:p>
            <a:r>
              <a:rPr lang="en-GB" sz="1600" b="1" dirty="0" err="1">
                <a:effectLst/>
                <a:latin typeface="Menlo" panose="020B0609030804020204" pitchFamily="49" charset="0"/>
              </a:rPr>
              <a:t>module.sendCommand</a:t>
            </a:r>
            <a:r>
              <a:rPr lang="en-GB" sz="1600" b="1" dirty="0">
                <a:effectLst/>
                <a:latin typeface="Menlo" panose="020B0609030804020204" pitchFamily="49" charset="0"/>
              </a:rPr>
              <a:t>(</a:t>
            </a:r>
            <a:r>
              <a:rPr lang="en-GB" sz="1600" b="1" dirty="0" err="1">
                <a:effectLst/>
                <a:latin typeface="Menlo" panose="020B0609030804020204" pitchFamily="49" charset="0"/>
              </a:rPr>
              <a:t>gps_data_vector</a:t>
            </a:r>
            <a:r>
              <a:rPr lang="en-GB" sz="1600" b="1" dirty="0">
                <a:effectLst/>
                <a:latin typeface="Menlo" panose="020B0609030804020204" pitchFamily="49" charset="0"/>
              </a:rPr>
              <a:t> + "\r\n")</a:t>
            </a:r>
          </a:p>
          <a:p>
            <a:r>
              <a:rPr lang="en-GB" sz="1600" b="0" dirty="0">
                <a:effectLst/>
                <a:latin typeface="Menlo" panose="020B0609030804020204" pitchFamily="49" charset="0"/>
              </a:rPr>
              <a:t>a = a + 1</a:t>
            </a:r>
          </a:p>
          <a:p>
            <a:r>
              <a:rPr lang="en-GB" sz="1600" b="0" dirty="0">
                <a:effectLst/>
                <a:latin typeface="Menlo" panose="020B0609030804020204" pitchFamily="49" charset="0"/>
              </a:rPr>
              <a:t>if a == </a:t>
            </a:r>
            <a:r>
              <a:rPr lang="en-GB" sz="1600" b="0" dirty="0" err="1">
                <a:effectLst/>
                <a:latin typeface="Menlo" panose="020B0609030804020204" pitchFamily="49" charset="0"/>
              </a:rPr>
              <a:t>coordinates_num</a:t>
            </a:r>
            <a:r>
              <a:rPr lang="en-GB" sz="1600" b="0" dirty="0">
                <a:effectLst/>
                <a:latin typeface="Menlo" panose="020B0609030804020204" pitchFamily="49" charset="0"/>
              </a:rPr>
              <a:t>:</a:t>
            </a:r>
          </a:p>
          <a:p>
            <a:r>
              <a:rPr lang="en-GB" sz="1600" b="0" dirty="0">
                <a:effectLst/>
                <a:latin typeface="Menlo" panose="020B0609030804020204" pitchFamily="49" charset="0"/>
              </a:rPr>
              <a:t>a = 0</a:t>
            </a:r>
          </a:p>
          <a:p>
            <a:endParaRPr lang="en-US" dirty="0"/>
          </a:p>
        </p:txBody>
      </p:sp>
      <p:sp>
        <p:nvSpPr>
          <p:cNvPr id="7" name="TextBox 6">
            <a:extLst>
              <a:ext uri="{FF2B5EF4-FFF2-40B4-BE49-F238E27FC236}">
                <a16:creationId xmlns:a16="http://schemas.microsoft.com/office/drawing/2014/main" id="{F34D43B5-EF4A-ED27-4FD8-73140ED467D7}"/>
              </a:ext>
            </a:extLst>
          </p:cNvPr>
          <p:cNvSpPr txBox="1"/>
          <p:nvPr/>
        </p:nvSpPr>
        <p:spPr>
          <a:xfrm>
            <a:off x="251853" y="4253824"/>
            <a:ext cx="8640294" cy="2031325"/>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GPS Issue: </a:t>
            </a:r>
          </a:p>
          <a:p>
            <a:r>
              <a:rPr lang="en-US" dirty="0">
                <a:latin typeface="Calibri" panose="020F0502020204030204" pitchFamily="34" charset="0"/>
                <a:cs typeface="Calibri" panose="020F0502020204030204" pitchFamily="34" charset="0"/>
              </a:rPr>
              <a:t>We couldn’t use the GPS module BG77 (we tried, but every time we request coordinates, it returns an error that the GPS service isn’t available). We also wanted to use an external GPS module, but for UART communication with this sensor, we would have to solder the output of BG77 on the board.</a:t>
            </a:r>
          </a:p>
          <a:p>
            <a:endParaRPr lang="en-US" dirty="0">
              <a:latin typeface="Calibri" panose="020F0502020204030204" pitchFamily="34" charset="0"/>
              <a:cs typeface="Calibri" panose="020F0502020204030204" pitchFamily="34" charset="0"/>
            </a:endParaRPr>
          </a:p>
          <a:p>
            <a:r>
              <a:rPr lang="en-US" b="1" dirty="0">
                <a:latin typeface="Calibri" panose="020F0502020204030204" pitchFamily="34" charset="0"/>
                <a:cs typeface="Calibri" panose="020F0502020204030204" pitchFamily="34" charset="0"/>
              </a:rPr>
              <a:t>=&gt;</a:t>
            </a:r>
            <a:r>
              <a:rPr lang="en-US" dirty="0">
                <a:latin typeface="Calibri" panose="020F0502020204030204" pitchFamily="34" charset="0"/>
                <a:cs typeface="Calibri" panose="020F0502020204030204" pitchFamily="34" charset="0"/>
              </a:rPr>
              <a:t> </a:t>
            </a:r>
            <a:r>
              <a:rPr lang="en-US" b="1" dirty="0">
                <a:latin typeface="Calibri" panose="020F0502020204030204" pitchFamily="34" charset="0"/>
                <a:cs typeface="Calibri" panose="020F0502020204030204" pitchFamily="34" charset="0"/>
              </a:rPr>
              <a:t>We decided to use an array of pre-generated GPS data, which can be further replaced</a:t>
            </a:r>
          </a:p>
        </p:txBody>
      </p:sp>
    </p:spTree>
    <p:extLst>
      <p:ext uri="{BB962C8B-B14F-4D97-AF65-F5344CB8AC3E}">
        <p14:creationId xmlns:p14="http://schemas.microsoft.com/office/powerpoint/2010/main" val="11154312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B5933DA-057A-601D-6609-114A65472DBB}"/>
              </a:ext>
            </a:extLst>
          </p:cNvPr>
          <p:cNvSpPr txBox="1">
            <a:spLocks/>
          </p:cNvSpPr>
          <p:nvPr/>
        </p:nvSpPr>
        <p:spPr>
          <a:xfrm>
            <a:off x="628650" y="0"/>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Calibri" panose="020F0502020204030204" pitchFamily="34" charset="0"/>
                <a:cs typeface="Calibri" panose="020F0502020204030204" pitchFamily="34" charset="0"/>
              </a:rPr>
              <a:t>Code overview: RX mode (3/3)</a:t>
            </a:r>
          </a:p>
        </p:txBody>
      </p:sp>
      <p:sp>
        <p:nvSpPr>
          <p:cNvPr id="3" name="Content Placeholder 2">
            <a:extLst>
              <a:ext uri="{FF2B5EF4-FFF2-40B4-BE49-F238E27FC236}">
                <a16:creationId xmlns:a16="http://schemas.microsoft.com/office/drawing/2014/main" id="{148A7FAB-5124-6C8B-3C43-2124827EF745}"/>
              </a:ext>
            </a:extLst>
          </p:cNvPr>
          <p:cNvSpPr>
            <a:spLocks noGrp="1"/>
          </p:cNvSpPr>
          <p:nvPr>
            <p:ph idx="1"/>
          </p:nvPr>
        </p:nvSpPr>
        <p:spPr>
          <a:xfrm>
            <a:off x="293090" y="1179673"/>
            <a:ext cx="8070733" cy="4340283"/>
          </a:xfrm>
        </p:spPr>
        <p:txBody>
          <a:bodyPr>
            <a:noAutofit/>
          </a:bodyPr>
          <a:lstStyle/>
          <a:p>
            <a:pPr marL="0" indent="0">
              <a:buNone/>
            </a:pPr>
            <a:r>
              <a:rPr lang="en-GB" sz="1600" b="1" dirty="0">
                <a:effectLst/>
                <a:latin typeface="Menlo" panose="020B0609030804020204" pitchFamily="49" charset="0"/>
              </a:rPr>
              <a:t>message = </a:t>
            </a:r>
            <a:r>
              <a:rPr lang="en-GB" sz="1600" b="1" dirty="0" err="1">
                <a:effectLst/>
                <a:latin typeface="Menlo" panose="020B0609030804020204" pitchFamily="49" charset="0"/>
              </a:rPr>
              <a:t>module.sendCommand</a:t>
            </a:r>
            <a:r>
              <a:rPr lang="en-GB" sz="1600" b="1" dirty="0">
                <a:effectLst/>
                <a:latin typeface="Menlo" panose="020B0609030804020204" pitchFamily="49" charset="0"/>
              </a:rPr>
              <a:t>(</a:t>
            </a:r>
            <a:r>
              <a:rPr lang="en-GB" sz="1600" b="1" dirty="0" err="1">
                <a:effectLst/>
                <a:latin typeface="Menlo" panose="020B0609030804020204" pitchFamily="49" charset="0"/>
              </a:rPr>
              <a:t>f"AT+QIRD</a:t>
            </a:r>
            <a:r>
              <a:rPr lang="en-GB" sz="1600" b="1" dirty="0">
                <a:effectLst/>
                <a:latin typeface="Menlo" panose="020B0609030804020204" pitchFamily="49" charset="0"/>
              </a:rPr>
              <a:t>=1\r\n")</a:t>
            </a:r>
          </a:p>
          <a:p>
            <a:pPr marL="0" indent="0">
              <a:buNone/>
            </a:pPr>
            <a:r>
              <a:rPr lang="en-GB" sz="1600" b="0" dirty="0" err="1">
                <a:effectLst/>
                <a:latin typeface="Menlo" panose="020B0609030804020204" pitchFamily="49" charset="0"/>
              </a:rPr>
              <a:t>splt_message</a:t>
            </a:r>
            <a:r>
              <a:rPr lang="en-GB" sz="1600" b="0" dirty="0">
                <a:effectLst/>
                <a:latin typeface="Menlo" panose="020B0609030804020204" pitchFamily="49" charset="0"/>
              </a:rPr>
              <a:t> = </a:t>
            </a:r>
            <a:r>
              <a:rPr lang="en-GB" sz="1600" b="0" dirty="0" err="1">
                <a:effectLst/>
                <a:latin typeface="Menlo" panose="020B0609030804020204" pitchFamily="49" charset="0"/>
              </a:rPr>
              <a:t>message.split</a:t>
            </a:r>
            <a:r>
              <a:rPr lang="en-GB" sz="1600" b="0" dirty="0">
                <a:effectLst/>
                <a:latin typeface="Menlo" panose="020B0609030804020204" pitchFamily="49" charset="0"/>
              </a:rPr>
              <a:t>(",")</a:t>
            </a:r>
          </a:p>
          <a:p>
            <a:pPr marL="0" indent="0">
              <a:buNone/>
            </a:pPr>
            <a:r>
              <a:rPr lang="en-GB" sz="1600" b="0" dirty="0">
                <a:effectLst/>
                <a:latin typeface="Menlo" panose="020B0609030804020204" pitchFamily="49" charset="0"/>
              </a:rPr>
              <a:t>if </a:t>
            </a:r>
            <a:r>
              <a:rPr lang="en-GB" sz="1600" b="0" dirty="0" err="1">
                <a:effectLst/>
                <a:latin typeface="Menlo" panose="020B0609030804020204" pitchFamily="49" charset="0"/>
              </a:rPr>
              <a:t>len</a:t>
            </a:r>
            <a:r>
              <a:rPr lang="en-GB" sz="1600" b="0" dirty="0">
                <a:effectLst/>
                <a:latin typeface="Menlo" panose="020B0609030804020204" pitchFamily="49" charset="0"/>
              </a:rPr>
              <a:t>(</a:t>
            </a:r>
            <a:r>
              <a:rPr lang="en-GB" sz="1600" b="0" dirty="0" err="1">
                <a:effectLst/>
                <a:latin typeface="Menlo" panose="020B0609030804020204" pitchFamily="49" charset="0"/>
              </a:rPr>
              <a:t>splt_message</a:t>
            </a:r>
            <a:r>
              <a:rPr lang="en-GB" sz="1600" b="0" dirty="0">
                <a:effectLst/>
                <a:latin typeface="Menlo" panose="020B0609030804020204" pitchFamily="49" charset="0"/>
              </a:rPr>
              <a:t>) == 2: </a:t>
            </a:r>
          </a:p>
          <a:p>
            <a:pPr marL="0" indent="0">
              <a:buNone/>
            </a:pPr>
            <a:r>
              <a:rPr lang="en-GB" sz="1600" b="0" dirty="0">
                <a:effectLst/>
                <a:latin typeface="Menlo" panose="020B0609030804020204" pitchFamily="49" charset="0"/>
              </a:rPr>
              <a:t>  if </a:t>
            </a:r>
            <a:r>
              <a:rPr lang="en-GB" sz="1600" b="0" dirty="0" err="1">
                <a:effectLst/>
                <a:latin typeface="Menlo" panose="020B0609030804020204" pitchFamily="49" charset="0"/>
              </a:rPr>
              <a:t>splt_message</a:t>
            </a:r>
            <a:r>
              <a:rPr lang="en-GB" sz="1600" b="0" dirty="0">
                <a:effectLst/>
                <a:latin typeface="Menlo" panose="020B0609030804020204" pitchFamily="49" charset="0"/>
              </a:rPr>
              <a:t>[1] == "True\r\n\r\</a:t>
            </a:r>
            <a:r>
              <a:rPr lang="en-GB" sz="1600" b="0" dirty="0" err="1">
                <a:effectLst/>
                <a:latin typeface="Menlo" panose="020B0609030804020204" pitchFamily="49" charset="0"/>
              </a:rPr>
              <a:t>nOK</a:t>
            </a:r>
            <a:r>
              <a:rPr lang="en-GB" sz="1600" b="0" dirty="0">
                <a:effectLst/>
                <a:latin typeface="Menlo" panose="020B0609030804020204" pitchFamily="49" charset="0"/>
              </a:rPr>
              <a:t>":</a:t>
            </a:r>
          </a:p>
          <a:p>
            <a:pPr marL="0" indent="0">
              <a:buNone/>
            </a:pPr>
            <a:r>
              <a:rPr lang="en-GB" sz="1600" b="0" dirty="0">
                <a:effectLst/>
                <a:latin typeface="Menlo" panose="020B0609030804020204" pitchFamily="49" charset="0"/>
              </a:rPr>
              <a:t>    </a:t>
            </a:r>
            <a:r>
              <a:rPr lang="en-GB" sz="1600" b="1" dirty="0">
                <a:effectLst/>
                <a:latin typeface="Menlo" panose="020B0609030804020204" pitchFamily="49" charset="0"/>
              </a:rPr>
              <a:t>_SENDING_INTERVAL_ = _SENDING_INTERVAL_T_</a:t>
            </a:r>
          </a:p>
          <a:p>
            <a:pPr marL="0" indent="0">
              <a:buNone/>
            </a:pPr>
            <a:r>
              <a:rPr lang="en-GB" sz="1600" b="0" dirty="0">
                <a:effectLst/>
                <a:latin typeface="Menlo" panose="020B0609030804020204" pitchFamily="49" charset="0"/>
              </a:rPr>
              <a:t>    message = "Switch set to ON position"</a:t>
            </a:r>
          </a:p>
          <a:p>
            <a:pPr marL="0" indent="0">
              <a:buNone/>
            </a:pPr>
            <a:r>
              <a:rPr lang="en-GB" sz="1600" b="0" dirty="0">
                <a:effectLst/>
                <a:latin typeface="Menlo" panose="020B0609030804020204" pitchFamily="49" charset="0"/>
              </a:rPr>
              <a:t>  </a:t>
            </a:r>
            <a:r>
              <a:rPr lang="en-GB" sz="1600" b="0" dirty="0" err="1">
                <a:effectLst/>
                <a:latin typeface="Menlo" panose="020B0609030804020204" pitchFamily="49" charset="0"/>
              </a:rPr>
              <a:t>elif</a:t>
            </a:r>
            <a:r>
              <a:rPr lang="en-GB" sz="1600" b="0" dirty="0">
                <a:effectLst/>
                <a:latin typeface="Menlo" panose="020B0609030804020204" pitchFamily="49" charset="0"/>
              </a:rPr>
              <a:t> </a:t>
            </a:r>
            <a:r>
              <a:rPr lang="en-GB" sz="1600" b="0" dirty="0" err="1">
                <a:effectLst/>
                <a:latin typeface="Menlo" panose="020B0609030804020204" pitchFamily="49" charset="0"/>
              </a:rPr>
              <a:t>splt_message</a:t>
            </a:r>
            <a:r>
              <a:rPr lang="en-GB" sz="1600" b="0" dirty="0">
                <a:effectLst/>
                <a:latin typeface="Menlo" panose="020B0609030804020204" pitchFamily="49" charset="0"/>
              </a:rPr>
              <a:t>[1] == "False\r\n\r\</a:t>
            </a:r>
            <a:r>
              <a:rPr lang="en-GB" sz="1600" b="0" dirty="0" err="1">
                <a:effectLst/>
                <a:latin typeface="Menlo" panose="020B0609030804020204" pitchFamily="49" charset="0"/>
              </a:rPr>
              <a:t>nOK</a:t>
            </a:r>
            <a:r>
              <a:rPr lang="en-GB" sz="1600" b="0" dirty="0">
                <a:effectLst/>
                <a:latin typeface="Menlo" panose="020B0609030804020204" pitchFamily="49" charset="0"/>
              </a:rPr>
              <a:t>":</a:t>
            </a:r>
          </a:p>
          <a:p>
            <a:pPr marL="0" indent="0">
              <a:buNone/>
            </a:pPr>
            <a:r>
              <a:rPr lang="en-GB" sz="1600" b="0" dirty="0">
                <a:effectLst/>
                <a:latin typeface="Menlo" panose="020B0609030804020204" pitchFamily="49" charset="0"/>
              </a:rPr>
              <a:t>    </a:t>
            </a:r>
            <a:r>
              <a:rPr lang="en-GB" sz="1600" b="1" dirty="0">
                <a:effectLst/>
                <a:latin typeface="Menlo" panose="020B0609030804020204" pitchFamily="49" charset="0"/>
              </a:rPr>
              <a:t>_SENDING_INTERVAL_ = _SENDING_INTERVAL_F_</a:t>
            </a:r>
          </a:p>
          <a:p>
            <a:pPr marL="0" indent="0">
              <a:buNone/>
            </a:pPr>
            <a:r>
              <a:rPr lang="en-GB" sz="1600" b="0" dirty="0">
                <a:effectLst/>
                <a:latin typeface="Menlo" panose="020B0609030804020204" pitchFamily="49" charset="0"/>
              </a:rPr>
              <a:t>    message = "Switch set to OFF position"</a:t>
            </a:r>
          </a:p>
          <a:p>
            <a:pPr marL="0" indent="0">
              <a:buNone/>
            </a:pPr>
            <a:r>
              <a:rPr lang="en-GB" sz="1600" b="0" dirty="0">
                <a:effectLst/>
                <a:latin typeface="Menlo" panose="020B0609030804020204" pitchFamily="49" charset="0"/>
              </a:rPr>
              <a:t>  else:</a:t>
            </a:r>
          </a:p>
          <a:p>
            <a:pPr marL="0" indent="0">
              <a:buNone/>
            </a:pPr>
            <a:r>
              <a:rPr lang="en-GB" sz="1600" b="0" dirty="0">
                <a:effectLst/>
                <a:latin typeface="Menlo" panose="020B0609030804020204" pitchFamily="49" charset="0"/>
              </a:rPr>
              <a:t>    message = "Not a expected response."</a:t>
            </a:r>
          </a:p>
          <a:p>
            <a:pPr marL="0" indent="0">
              <a:buNone/>
            </a:pPr>
            <a:r>
              <a:rPr lang="en-GB" sz="1600" b="0" dirty="0">
                <a:effectLst/>
                <a:latin typeface="Menlo" panose="020B0609030804020204" pitchFamily="49" charset="0"/>
              </a:rPr>
              <a:t>else:</a:t>
            </a:r>
          </a:p>
          <a:p>
            <a:pPr marL="0" indent="0">
              <a:buNone/>
            </a:pPr>
            <a:r>
              <a:rPr lang="en-GB" sz="1600" b="0" dirty="0">
                <a:effectLst/>
                <a:latin typeface="Menlo" panose="020B0609030804020204" pitchFamily="49" charset="0"/>
              </a:rPr>
              <a:t>  message = "No Change"</a:t>
            </a:r>
          </a:p>
          <a:p>
            <a:endParaRPr lang="en-US" sz="1600" dirty="0"/>
          </a:p>
        </p:txBody>
      </p:sp>
      <p:pic>
        <p:nvPicPr>
          <p:cNvPr id="4" name="Picture 3" descr="A close up of a white background&#10;&#10;Description automatically generated">
            <a:extLst>
              <a:ext uri="{FF2B5EF4-FFF2-40B4-BE49-F238E27FC236}">
                <a16:creationId xmlns:a16="http://schemas.microsoft.com/office/drawing/2014/main" id="{EAE3DAAB-1C14-DFD3-3EDF-F32B5A4F7E24}"/>
              </a:ext>
            </a:extLst>
          </p:cNvPr>
          <p:cNvPicPr>
            <a:picLocks noChangeAspect="1"/>
          </p:cNvPicPr>
          <p:nvPr/>
        </p:nvPicPr>
        <p:blipFill>
          <a:blip r:embed="rId2"/>
          <a:stretch>
            <a:fillRect/>
          </a:stretch>
        </p:blipFill>
        <p:spPr>
          <a:xfrm>
            <a:off x="6496109" y="1550957"/>
            <a:ext cx="2085828" cy="760090"/>
          </a:xfrm>
          <a:prstGeom prst="rect">
            <a:avLst/>
          </a:prstGeom>
          <a:ln>
            <a:solidFill>
              <a:schemeClr val="tx1"/>
            </a:solidFill>
          </a:ln>
        </p:spPr>
      </p:pic>
      <p:pic>
        <p:nvPicPr>
          <p:cNvPr id="6" name="Picture 5" descr="A black text on a white background&#10;&#10;Description automatically generated">
            <a:extLst>
              <a:ext uri="{FF2B5EF4-FFF2-40B4-BE49-F238E27FC236}">
                <a16:creationId xmlns:a16="http://schemas.microsoft.com/office/drawing/2014/main" id="{E8889924-5761-8389-9C0C-483B4A88E5F6}"/>
              </a:ext>
            </a:extLst>
          </p:cNvPr>
          <p:cNvPicPr>
            <a:picLocks noChangeAspect="1"/>
          </p:cNvPicPr>
          <p:nvPr/>
        </p:nvPicPr>
        <p:blipFill>
          <a:blip r:embed="rId3"/>
          <a:stretch>
            <a:fillRect/>
          </a:stretch>
        </p:blipFill>
        <p:spPr>
          <a:xfrm>
            <a:off x="6496109" y="2601750"/>
            <a:ext cx="2085828" cy="572063"/>
          </a:xfrm>
          <a:prstGeom prst="rect">
            <a:avLst/>
          </a:prstGeom>
          <a:ln>
            <a:solidFill>
              <a:schemeClr val="tx1"/>
            </a:solidFill>
          </a:ln>
        </p:spPr>
      </p:pic>
      <p:pic>
        <p:nvPicPr>
          <p:cNvPr id="9" name="Picture 8" descr="A close up of a sign&#10;&#10;Description automatically generated with medium confidence">
            <a:extLst>
              <a:ext uri="{FF2B5EF4-FFF2-40B4-BE49-F238E27FC236}">
                <a16:creationId xmlns:a16="http://schemas.microsoft.com/office/drawing/2014/main" id="{5A8A1A85-9633-33F5-9DFA-C4B7758D8FEC}"/>
              </a:ext>
            </a:extLst>
          </p:cNvPr>
          <p:cNvPicPr>
            <a:picLocks noChangeAspect="1"/>
          </p:cNvPicPr>
          <p:nvPr/>
        </p:nvPicPr>
        <p:blipFill rotWithShape="1">
          <a:blip r:embed="rId4"/>
          <a:srcRect l="3475"/>
          <a:stretch/>
        </p:blipFill>
        <p:spPr>
          <a:xfrm>
            <a:off x="6496110" y="3452051"/>
            <a:ext cx="2085828" cy="600252"/>
          </a:xfrm>
          <a:prstGeom prst="rect">
            <a:avLst/>
          </a:prstGeom>
          <a:ln>
            <a:solidFill>
              <a:schemeClr val="tx1"/>
            </a:solidFill>
          </a:ln>
        </p:spPr>
      </p:pic>
      <p:sp>
        <p:nvSpPr>
          <p:cNvPr id="10" name="TextBox 9">
            <a:extLst>
              <a:ext uri="{FF2B5EF4-FFF2-40B4-BE49-F238E27FC236}">
                <a16:creationId xmlns:a16="http://schemas.microsoft.com/office/drawing/2014/main" id="{373EB442-1E37-E183-FCA8-E179F21CCF20}"/>
              </a:ext>
            </a:extLst>
          </p:cNvPr>
          <p:cNvSpPr txBox="1"/>
          <p:nvPr/>
        </p:nvSpPr>
        <p:spPr>
          <a:xfrm>
            <a:off x="5991345" y="4225474"/>
            <a:ext cx="3095355" cy="1754326"/>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RX Issue: </a:t>
            </a:r>
          </a:p>
          <a:p>
            <a:r>
              <a:rPr lang="en-US" dirty="0">
                <a:latin typeface="Calibri" panose="020F0502020204030204" pitchFamily="34" charset="0"/>
                <a:cs typeface="Calibri" panose="020F0502020204030204" pitchFamily="34" charset="0"/>
              </a:rPr>
              <a:t>There is a one-message delay in the communication </a:t>
            </a:r>
          </a:p>
          <a:p>
            <a:r>
              <a:rPr lang="en-US" b="1" dirty="0">
                <a:latin typeface="Calibri" panose="020F0502020204030204" pitchFamily="34" charset="0"/>
                <a:cs typeface="Calibri" panose="020F0502020204030204" pitchFamily="34" charset="0"/>
              </a:rPr>
              <a:t>=&gt;</a:t>
            </a:r>
            <a:r>
              <a:rPr lang="en-US" dirty="0">
                <a:latin typeface="Calibri" panose="020F0502020204030204" pitchFamily="34" charset="0"/>
                <a:cs typeface="Calibri" panose="020F0502020204030204" pitchFamily="34" charset="0"/>
              </a:rPr>
              <a:t> </a:t>
            </a:r>
            <a:r>
              <a:rPr lang="en-US" b="1" dirty="0">
                <a:latin typeface="Calibri" panose="020F0502020204030204" pitchFamily="34" charset="0"/>
                <a:cs typeface="Calibri" panose="020F0502020204030204" pitchFamily="34" charset="0"/>
              </a:rPr>
              <a:t>Changing the mode of transmitting the location isn’t instant</a:t>
            </a:r>
          </a:p>
        </p:txBody>
      </p:sp>
    </p:spTree>
    <p:extLst>
      <p:ext uri="{BB962C8B-B14F-4D97-AF65-F5344CB8AC3E}">
        <p14:creationId xmlns:p14="http://schemas.microsoft.com/office/powerpoint/2010/main" val="3031331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A3691647-5689-3824-5EA7-8DCA900C3CF0}"/>
              </a:ext>
            </a:extLst>
          </p:cNvPr>
          <p:cNvPicPr>
            <a:picLocks noGrp="1" noChangeAspect="1"/>
          </p:cNvPicPr>
          <p:nvPr>
            <p:ph idx="1"/>
          </p:nvPr>
        </p:nvPicPr>
        <p:blipFill rotWithShape="1">
          <a:blip r:embed="rId2"/>
          <a:srcRect t="7994"/>
          <a:stretch/>
        </p:blipFill>
        <p:spPr>
          <a:xfrm>
            <a:off x="628650" y="1549420"/>
            <a:ext cx="7882740" cy="4079593"/>
          </a:xfrm>
        </p:spPr>
      </p:pic>
      <p:sp>
        <p:nvSpPr>
          <p:cNvPr id="8" name="Title 1">
            <a:extLst>
              <a:ext uri="{FF2B5EF4-FFF2-40B4-BE49-F238E27FC236}">
                <a16:creationId xmlns:a16="http://schemas.microsoft.com/office/drawing/2014/main" id="{6B5933DA-057A-601D-6609-114A65472DBB}"/>
              </a:ext>
            </a:extLst>
          </p:cNvPr>
          <p:cNvSpPr txBox="1">
            <a:spLocks/>
          </p:cNvSpPr>
          <p:nvPr/>
        </p:nvSpPr>
        <p:spPr>
          <a:xfrm>
            <a:off x="628650" y="0"/>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err="1">
                <a:latin typeface="Calibri" panose="020F0502020204030204" pitchFamily="34" charset="0"/>
                <a:cs typeface="Calibri" panose="020F0502020204030204" pitchFamily="34" charset="0"/>
              </a:rPr>
              <a:t>ThingsBoard</a:t>
            </a:r>
            <a:r>
              <a:rPr lang="en-US" dirty="0">
                <a:latin typeface="Calibri" panose="020F0502020204030204" pitchFamily="34" charset="0"/>
                <a:cs typeface="Calibri" panose="020F0502020204030204" pitchFamily="34" charset="0"/>
              </a:rPr>
              <a:t> dashboard</a:t>
            </a:r>
          </a:p>
        </p:txBody>
      </p:sp>
    </p:spTree>
    <p:extLst>
      <p:ext uri="{BB962C8B-B14F-4D97-AF65-F5344CB8AC3E}">
        <p14:creationId xmlns:p14="http://schemas.microsoft.com/office/powerpoint/2010/main" val="253967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B5933DA-057A-601D-6609-114A65472DBB}"/>
              </a:ext>
            </a:extLst>
          </p:cNvPr>
          <p:cNvSpPr txBox="1">
            <a:spLocks/>
          </p:cNvSpPr>
          <p:nvPr/>
        </p:nvSpPr>
        <p:spPr>
          <a:xfrm>
            <a:off x="628650" y="0"/>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Calibri" panose="020F0502020204030204" pitchFamily="34" charset="0"/>
                <a:cs typeface="Calibri" panose="020F0502020204030204" pitchFamily="34" charset="0"/>
              </a:rPr>
              <a:t>Video demonstration</a:t>
            </a:r>
          </a:p>
        </p:txBody>
      </p:sp>
      <p:pic>
        <p:nvPicPr>
          <p:cNvPr id="2" name="demo">
            <a:hlinkClick r:id="" action="ppaction://media"/>
            <a:extLst>
              <a:ext uri="{FF2B5EF4-FFF2-40B4-BE49-F238E27FC236}">
                <a16:creationId xmlns:a16="http://schemas.microsoft.com/office/drawing/2014/main" id="{C0E85DD0-B168-EF1E-1744-1D5D3F4C16A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7141" y="1160856"/>
            <a:ext cx="8749717" cy="4921716"/>
          </a:xfrm>
          <a:prstGeom prst="rect">
            <a:avLst/>
          </a:prstGeom>
        </p:spPr>
      </p:pic>
    </p:spTree>
    <p:extLst>
      <p:ext uri="{BB962C8B-B14F-4D97-AF65-F5344CB8AC3E}">
        <p14:creationId xmlns:p14="http://schemas.microsoft.com/office/powerpoint/2010/main" val="3871794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7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74</TotalTime>
  <Words>782</Words>
  <Application>Microsoft Macintosh PowerPoint</Application>
  <PresentationFormat>On-screen Show (4:3)</PresentationFormat>
  <Paragraphs>84</Paragraphs>
  <Slides>10</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Aptos Display</vt:lpstr>
      <vt:lpstr>Arial</vt:lpstr>
      <vt:lpstr>Calibri</vt:lpstr>
      <vt:lpstr>Menlo</vt:lpstr>
      <vt:lpstr>System Font Regular</vt:lpstr>
      <vt:lpstr>Office Theme</vt:lpstr>
      <vt:lpstr>GPS Tracker</vt:lpstr>
      <vt:lpstr>Task statement</vt:lpstr>
      <vt:lpstr>Technology overview</vt:lpstr>
      <vt:lpstr>Protocol overview</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Semenov Dmitrii (240689)</dc:creator>
  <cp:lastModifiedBy>Dmitrii Semenov</cp:lastModifiedBy>
  <cp:revision>17</cp:revision>
  <dcterms:created xsi:type="dcterms:W3CDTF">2024-04-23T12:24:22Z</dcterms:created>
  <dcterms:modified xsi:type="dcterms:W3CDTF">2024-04-24T17:10:37Z</dcterms:modified>
</cp:coreProperties>
</file>

<file path=docProps/thumbnail.jpeg>
</file>